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76"/>
  </p:notesMasterIdLst>
  <p:sldIdLst>
    <p:sldId id="256" r:id="rId2"/>
    <p:sldId id="262" r:id="rId3"/>
    <p:sldId id="257" r:id="rId4"/>
    <p:sldId id="267" r:id="rId5"/>
    <p:sldId id="284" r:id="rId6"/>
    <p:sldId id="272" r:id="rId7"/>
    <p:sldId id="285" r:id="rId8"/>
    <p:sldId id="266" r:id="rId9"/>
    <p:sldId id="265" r:id="rId10"/>
    <p:sldId id="282" r:id="rId11"/>
    <p:sldId id="283" r:id="rId12"/>
    <p:sldId id="296" r:id="rId13"/>
    <p:sldId id="297" r:id="rId14"/>
    <p:sldId id="324" r:id="rId15"/>
    <p:sldId id="337" r:id="rId16"/>
    <p:sldId id="334" r:id="rId17"/>
    <p:sldId id="258" r:id="rId18"/>
    <p:sldId id="271" r:id="rId19"/>
    <p:sldId id="339" r:id="rId20"/>
    <p:sldId id="259" r:id="rId21"/>
    <p:sldId id="274" r:id="rId22"/>
    <p:sldId id="299" r:id="rId23"/>
    <p:sldId id="268" r:id="rId24"/>
    <p:sldId id="287" r:id="rId25"/>
    <p:sldId id="286" r:id="rId26"/>
    <p:sldId id="335" r:id="rId27"/>
    <p:sldId id="333" r:id="rId28"/>
    <p:sldId id="276" r:id="rId29"/>
    <p:sldId id="260" r:id="rId30"/>
    <p:sldId id="275" r:id="rId31"/>
    <p:sldId id="288" r:id="rId32"/>
    <p:sldId id="305" r:id="rId33"/>
    <p:sldId id="289" r:id="rId34"/>
    <p:sldId id="326" r:id="rId35"/>
    <p:sldId id="290" r:id="rId36"/>
    <p:sldId id="327" r:id="rId37"/>
    <p:sldId id="306" r:id="rId38"/>
    <p:sldId id="328" r:id="rId39"/>
    <p:sldId id="291" r:id="rId40"/>
    <p:sldId id="307" r:id="rId41"/>
    <p:sldId id="329" r:id="rId42"/>
    <p:sldId id="292" r:id="rId43"/>
    <p:sldId id="293" r:id="rId44"/>
    <p:sldId id="295" r:id="rId45"/>
    <p:sldId id="340" r:id="rId46"/>
    <p:sldId id="300" r:id="rId47"/>
    <p:sldId id="301" r:id="rId48"/>
    <p:sldId id="303" r:id="rId49"/>
    <p:sldId id="304" r:id="rId50"/>
    <p:sldId id="309" r:id="rId51"/>
    <p:sldId id="311" r:id="rId52"/>
    <p:sldId id="312" r:id="rId53"/>
    <p:sldId id="331" r:id="rId54"/>
    <p:sldId id="313" r:id="rId55"/>
    <p:sldId id="330" r:id="rId56"/>
    <p:sldId id="314" r:id="rId57"/>
    <p:sldId id="332" r:id="rId58"/>
    <p:sldId id="315" r:id="rId59"/>
    <p:sldId id="317" r:id="rId60"/>
    <p:sldId id="325" r:id="rId61"/>
    <p:sldId id="318" r:id="rId62"/>
    <p:sldId id="319" r:id="rId63"/>
    <p:sldId id="320" r:id="rId64"/>
    <p:sldId id="338" r:id="rId65"/>
    <p:sldId id="321" r:id="rId66"/>
    <p:sldId id="322" r:id="rId67"/>
    <p:sldId id="323" r:id="rId68"/>
    <p:sldId id="263" r:id="rId69"/>
    <p:sldId id="264" r:id="rId70"/>
    <p:sldId id="269" r:id="rId71"/>
    <p:sldId id="336" r:id="rId72"/>
    <p:sldId id="279" r:id="rId73"/>
    <p:sldId id="280" r:id="rId74"/>
    <p:sldId id="261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B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>
      <p:cViewPr varScale="1">
        <p:scale>
          <a:sx n="82" d="100"/>
          <a:sy n="82" d="100"/>
        </p:scale>
        <p:origin x="7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05C58-06A2-4DBE-AA51-CB791D212C3A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600B6-FB5E-4BF3-9FD5-B2144BAF1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001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Signal transduction pathways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12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Resp. </a:t>
            </a:r>
            <a:r>
              <a:rPr lang="en-US" dirty="0" err="1"/>
              <a:t>depression.usual</a:t>
            </a:r>
            <a:r>
              <a:rPr lang="en-US" dirty="0"/>
              <a:t> dose-15,30,60mg,15 in 5ml spoonful.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873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Tsukuba macrolide </a:t>
            </a:r>
            <a:r>
              <a:rPr lang="en-US" dirty="0" err="1"/>
              <a:t>immunosuppressant.immunosup</a:t>
            </a:r>
            <a:r>
              <a:rPr lang="en-US" dirty="0"/>
              <a:t>-organ </a:t>
            </a:r>
            <a:r>
              <a:rPr lang="en-US" dirty="0" err="1"/>
              <a:t>trans,atopic</a:t>
            </a:r>
            <a:r>
              <a:rPr lang="en-US" dirty="0"/>
              <a:t> dermatitis.</a:t>
            </a:r>
          </a:p>
          <a:p>
            <a:r>
              <a:rPr lang="en-US" dirty="0"/>
              <a:t>Calcineurin inhibitor.4%-Africa.80-90%[Caucasians),toxicity-acute renal failure.no treatment.level-5 to 15ng/ml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720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Isonicotinic</a:t>
            </a:r>
            <a:r>
              <a:rPr lang="en-US" dirty="0"/>
              <a:t> acid </a:t>
            </a:r>
            <a:r>
              <a:rPr lang="en-US" dirty="0" err="1"/>
              <a:t>derivative.inhibit</a:t>
            </a:r>
            <a:r>
              <a:rPr lang="en-US" dirty="0"/>
              <a:t> bacterial cell wall </a:t>
            </a:r>
            <a:r>
              <a:rPr lang="en-US" dirty="0" err="1"/>
              <a:t>formation.prodrug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288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 dose:1gm/day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577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ALL,autoimmume,transplant</a:t>
            </a:r>
            <a:r>
              <a:rPr lang="en-US" dirty="0"/>
              <a:t> </a:t>
            </a:r>
            <a:r>
              <a:rPr lang="en-US" dirty="0" err="1"/>
              <a:t>reject.therapy</a:t>
            </a:r>
            <a:r>
              <a:rPr lang="en-US" dirty="0"/>
              <a:t> </a:t>
            </a:r>
            <a:r>
              <a:rPr lang="en-US" dirty="0" err="1"/>
              <a:t>incuced</a:t>
            </a:r>
            <a:r>
              <a:rPr lang="en-US" dirty="0"/>
              <a:t> </a:t>
            </a:r>
            <a:r>
              <a:rPr lang="en-US" dirty="0" err="1"/>
              <a:t>sec.leukemia,damage</a:t>
            </a:r>
            <a:r>
              <a:rPr lang="en-US" dirty="0"/>
              <a:t> to bone marrow(</a:t>
            </a:r>
            <a:r>
              <a:rPr lang="en-US" dirty="0" err="1"/>
              <a:t>haematopoietic</a:t>
            </a:r>
            <a:r>
              <a:rPr lang="en-US" dirty="0"/>
              <a:t> toxicity).high TPMT&gt;65U/</a:t>
            </a:r>
            <a:r>
              <a:rPr lang="en-US" dirty="0" err="1"/>
              <a:t>ml,low</a:t>
            </a:r>
            <a:r>
              <a:rPr lang="en-US" dirty="0"/>
              <a:t>&lt;10.89% normal enzyme,11% low-</a:t>
            </a:r>
            <a:r>
              <a:rPr lang="en-US" dirty="0" err="1"/>
              <a:t>caucasians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526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Fluorine atom on 5</a:t>
            </a:r>
            <a:r>
              <a:rPr lang="en-US" baseline="30000" dirty="0"/>
              <a:t>th</a:t>
            </a:r>
            <a:r>
              <a:rPr lang="en-US" dirty="0"/>
              <a:t> carbon of uracil </a:t>
            </a:r>
            <a:r>
              <a:rPr lang="en-US" dirty="0" err="1"/>
              <a:t>ring.Breast,colorectal</a:t>
            </a:r>
            <a:r>
              <a:rPr lang="en-US" dirty="0"/>
              <a:t> </a:t>
            </a:r>
            <a:r>
              <a:rPr lang="en-US" dirty="0" err="1"/>
              <a:t>ca.inhibits</a:t>
            </a:r>
            <a:r>
              <a:rPr lang="en-US" dirty="0"/>
              <a:t> thymidylate synthase-no thymidine for DNA </a:t>
            </a:r>
            <a:r>
              <a:rPr lang="en-US" dirty="0" err="1"/>
              <a:t>syn.di-warfarin,allopurinol.myelosuppression,hand</a:t>
            </a:r>
            <a:r>
              <a:rPr lang="en-US" dirty="0"/>
              <a:t> foot syndrome-chemo induced acral erythema.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02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Colon ca with FU,SCLC-</a:t>
            </a:r>
            <a:r>
              <a:rPr lang="en-US" dirty="0" err="1"/>
              <a:t>cisplatin.campothecin,plant</a:t>
            </a:r>
            <a:r>
              <a:rPr lang="en-US" dirty="0"/>
              <a:t> </a:t>
            </a:r>
            <a:r>
              <a:rPr lang="en-US" dirty="0" err="1"/>
              <a:t>alkaloid.topoisomerase</a:t>
            </a:r>
            <a:r>
              <a:rPr lang="en-US" dirty="0"/>
              <a:t> inhibitor-tp1-damage </a:t>
            </a:r>
            <a:r>
              <a:rPr lang="en-US" dirty="0" err="1"/>
              <a:t>DNA,cell</a:t>
            </a:r>
            <a:r>
              <a:rPr lang="en-US" dirty="0"/>
              <a:t> </a:t>
            </a:r>
            <a:r>
              <a:rPr lang="en-US" dirty="0" err="1"/>
              <a:t>death.URIDINE</a:t>
            </a:r>
            <a:r>
              <a:rPr lang="en-US" dirty="0"/>
              <a:t> DIPHOSPHATE GLUCURONOSYL TRANSFERASE1,hepatic,extra hepatic</a:t>
            </a:r>
          </a:p>
          <a:p>
            <a:r>
              <a:rPr lang="en-US" dirty="0"/>
              <a:t>GILBERT SYN-</a:t>
            </a:r>
            <a:r>
              <a:rPr lang="en-US" dirty="0" err="1"/>
              <a:t>AR,jaundice</a:t>
            </a:r>
            <a:r>
              <a:rPr lang="en-US" dirty="0"/>
              <a:t> triggered by </a:t>
            </a:r>
            <a:r>
              <a:rPr lang="en-US" dirty="0" err="1"/>
              <a:t>exercise,mensus,not</a:t>
            </a:r>
            <a:r>
              <a:rPr lang="en-US" dirty="0"/>
              <a:t> </a:t>
            </a:r>
            <a:r>
              <a:rPr lang="en-US" dirty="0" err="1"/>
              <a:t>eating.high</a:t>
            </a:r>
            <a:r>
              <a:rPr lang="en-US" dirty="0"/>
              <a:t> levels of unconjugated bilirubin in blood,&gt;250mg/m2,neutropenia,diarrhoea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9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allele-</a:t>
            </a:r>
            <a:r>
              <a:rPr lang="en-US" dirty="0" err="1"/>
              <a:t>silent,usual,dubucaine,fluoride,absent.short</a:t>
            </a:r>
            <a:r>
              <a:rPr lang="en-US" dirty="0"/>
              <a:t> duration is by rapid metabolism by plasma </a:t>
            </a:r>
            <a:r>
              <a:rPr lang="en-US" dirty="0" err="1"/>
              <a:t>cholinesterase.atypical</a:t>
            </a:r>
            <a:r>
              <a:rPr lang="en-US" dirty="0"/>
              <a:t> pc esterase-</a:t>
            </a:r>
            <a:r>
              <a:rPr lang="en-US" dirty="0" err="1"/>
              <a:t>resduced</a:t>
            </a:r>
            <a:r>
              <a:rPr lang="en-US" dirty="0"/>
              <a:t> in genetic variation.20 mins to several hours.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4036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</a:t>
            </a:r>
            <a:r>
              <a:rPr lang="en-US" dirty="0" err="1"/>
              <a:t>fevet,muscle</a:t>
            </a:r>
            <a:r>
              <a:rPr lang="en-US" dirty="0"/>
              <a:t> </a:t>
            </a:r>
            <a:r>
              <a:rPr lang="en-US" dirty="0" err="1"/>
              <a:t>rigidity,fast</a:t>
            </a:r>
            <a:r>
              <a:rPr lang="en-US" dirty="0"/>
              <a:t> heart rate-</a:t>
            </a:r>
            <a:r>
              <a:rPr lang="en-US" dirty="0" err="1"/>
              <a:t>MH.new</a:t>
            </a:r>
            <a:r>
              <a:rPr lang="en-US" dirty="0"/>
              <a:t> mutation with inherited muscle disease-</a:t>
            </a:r>
            <a:r>
              <a:rPr lang="en-US" dirty="0" err="1"/>
              <a:t>centre</a:t>
            </a:r>
            <a:r>
              <a:rPr lang="en-US" dirty="0"/>
              <a:t> core </a:t>
            </a:r>
            <a:r>
              <a:rPr lang="en-US" dirty="0" err="1"/>
              <a:t>disease.treatment-propofol,ketamine,non-depolarising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197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Trast</a:t>
            </a:r>
            <a:r>
              <a:rPr lang="en-US" dirty="0"/>
              <a:t>-breast/stomach ca.</a:t>
            </a:r>
          </a:p>
          <a:p>
            <a:r>
              <a:rPr lang="en-US" dirty="0" err="1"/>
              <a:t>Cetu</a:t>
            </a:r>
            <a:r>
              <a:rPr lang="en-US" dirty="0"/>
              <a:t>-metastatic colorectal </a:t>
            </a:r>
            <a:r>
              <a:rPr lang="en-US" dirty="0" err="1"/>
              <a:t>ca.chimeric</a:t>
            </a:r>
            <a:r>
              <a:rPr lang="en-US" dirty="0"/>
              <a:t> monoclonal </a:t>
            </a:r>
            <a:r>
              <a:rPr lang="en-US" dirty="0" err="1"/>
              <a:t>ab,which</a:t>
            </a:r>
            <a:r>
              <a:rPr lang="en-US" dirty="0"/>
              <a:t> bind and inhibit </a:t>
            </a:r>
            <a:r>
              <a:rPr lang="en-US" dirty="0" err="1"/>
              <a:t>EGFR.specificity</a:t>
            </a:r>
            <a:r>
              <a:rPr lang="en-US" dirty="0"/>
              <a:t> in binding pocket</a:t>
            </a:r>
          </a:p>
          <a:p>
            <a:r>
              <a:rPr lang="en-US" dirty="0"/>
              <a:t>Her2-cell </a:t>
            </a:r>
            <a:r>
              <a:rPr lang="en-US" dirty="0" err="1"/>
              <a:t>growth,arrest</a:t>
            </a:r>
            <a:r>
              <a:rPr lang="en-US" dirty="0"/>
              <a:t> cell cycle at G1</a:t>
            </a:r>
          </a:p>
          <a:p>
            <a:r>
              <a:rPr lang="en-US" dirty="0"/>
              <a:t>T790M-THR replaced by methionine at </a:t>
            </a:r>
            <a:r>
              <a:rPr lang="en-US" dirty="0" err="1"/>
              <a:t>a.a</a:t>
            </a:r>
            <a:r>
              <a:rPr lang="en-US" dirty="0"/>
              <a:t> 790-gate keeper </a:t>
            </a:r>
            <a:r>
              <a:rPr lang="en-US" dirty="0" err="1"/>
              <a:t>residue,key</a:t>
            </a:r>
            <a:r>
              <a:rPr lang="en-US" dirty="0"/>
              <a:t> in determining specificity in binding pocket.</a:t>
            </a:r>
          </a:p>
          <a:p>
            <a:r>
              <a:rPr lang="en-US" dirty="0"/>
              <a:t>KRAS-small G protein on EGFR </a:t>
            </a:r>
            <a:r>
              <a:rPr lang="en-US" dirty="0" err="1"/>
              <a:t>pathway.act</a:t>
            </a:r>
            <a:r>
              <a:rPr lang="en-US" dirty="0"/>
              <a:t> </a:t>
            </a:r>
            <a:r>
              <a:rPr lang="en-US" dirty="0" err="1"/>
              <a:t>on;y</a:t>
            </a:r>
            <a:r>
              <a:rPr lang="en-US" dirty="0"/>
              <a:t> when KRAS not mutated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320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Echinoderm microtubule associated protein like4-younger,light/non smokers.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15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CML,ALL,GIST,HES.resistance</a:t>
            </a:r>
            <a:r>
              <a:rPr lang="en-US" dirty="0"/>
              <a:t>-rapidly develop.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795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Gefi-breast,lung</a:t>
            </a:r>
            <a:r>
              <a:rPr lang="en-US" dirty="0"/>
              <a:t> </a:t>
            </a:r>
            <a:r>
              <a:rPr lang="en-US" dirty="0" err="1"/>
              <a:t>cancers.resistance</a:t>
            </a:r>
            <a:r>
              <a:rPr lang="en-US" dirty="0"/>
              <a:t>-ATP over </a:t>
            </a:r>
            <a:r>
              <a:rPr lang="en-US" dirty="0" err="1"/>
              <a:t>gefi</a:t>
            </a:r>
            <a:r>
              <a:rPr lang="en-US" dirty="0"/>
              <a:t>.</a:t>
            </a:r>
          </a:p>
          <a:p>
            <a:r>
              <a:rPr lang="en-US" dirty="0" err="1"/>
              <a:t>Erlo-NSCLC,pancreatic</a:t>
            </a:r>
            <a:r>
              <a:rPr lang="en-US" dirty="0"/>
              <a:t> ca. resi-8 to 12 months after treatment.50%-T790M,20%-hepatocyte growth factor receptor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359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TDP-drug induced QT </a:t>
            </a:r>
            <a:r>
              <a:rPr lang="en-US" dirty="0" err="1"/>
              <a:t>prolongation,diarrhoea,low</a:t>
            </a:r>
            <a:r>
              <a:rPr lang="en-US" dirty="0"/>
              <a:t> serum </a:t>
            </a:r>
            <a:r>
              <a:rPr lang="en-US" dirty="0" err="1"/>
              <a:t>mg,k,malnourished,alcohol</a:t>
            </a:r>
            <a:r>
              <a:rPr lang="en-US" dirty="0"/>
              <a:t>.</a:t>
            </a:r>
          </a:p>
          <a:p>
            <a:r>
              <a:rPr lang="en-US" dirty="0"/>
              <a:t>Drug increase QT-</a:t>
            </a:r>
            <a:r>
              <a:rPr lang="en-US" dirty="0" err="1"/>
              <a:t>phenothiazines,TCA,lithium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8401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Stiff jerky movements of body and face.treatment-valbenazine,deutetrabenazine.D2 like GPCR by DRD4 gene on chromosome 11.11p15.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199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GINA – Genetic information Non-discrimination Act-2008,prevents discrimination from health insurers and </a:t>
            </a:r>
            <a:r>
              <a:rPr lang="en-US" dirty="0" err="1"/>
              <a:t>employers,americans</a:t>
            </a:r>
            <a:r>
              <a:rPr lang="en-US" dirty="0"/>
              <a:t> from being treated unfairly.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803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 of compensating for an out of pocket expense-reimbursement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805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Pentose phosphate </a:t>
            </a:r>
            <a:r>
              <a:rPr lang="en-US" dirty="0" err="1"/>
              <a:t>pathway.glucose</a:t>
            </a:r>
            <a:r>
              <a:rPr lang="en-US" dirty="0"/>
              <a:t> to ribose-5-phosphate.NADPH.red cells are </a:t>
            </a:r>
            <a:r>
              <a:rPr lang="en-US" dirty="0" err="1"/>
              <a:t>susceptibile</a:t>
            </a:r>
            <a:r>
              <a:rPr lang="en-US" dirty="0"/>
              <a:t> to damage by reactive oxygen species.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056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&lt;1%-</a:t>
            </a:r>
            <a:r>
              <a:rPr lang="en-US" dirty="0" err="1"/>
              <a:t>mutation.variance</a:t>
            </a:r>
            <a:r>
              <a:rPr lang="en-US" dirty="0"/>
              <a:t> in DNA sequence such as </a:t>
            </a:r>
            <a:r>
              <a:rPr lang="en-US" dirty="0" err="1"/>
              <a:t>deletion,insertion,duplication,substitution</a:t>
            </a:r>
            <a:r>
              <a:rPr lang="en-US" dirty="0"/>
              <a:t> in one or more </a:t>
            </a:r>
            <a:r>
              <a:rPr lang="en-US" dirty="0" err="1"/>
              <a:t>nucleotides,fixed</a:t>
            </a:r>
            <a:r>
              <a:rPr lang="en-US" dirty="0"/>
              <a:t>.</a:t>
            </a:r>
          </a:p>
          <a:p>
            <a:r>
              <a:rPr lang="en-US" dirty="0"/>
              <a:t>SNP is type of </a:t>
            </a:r>
            <a:r>
              <a:rPr lang="en-US" dirty="0" err="1"/>
              <a:t>mutation.not</a:t>
            </a:r>
            <a:r>
              <a:rPr lang="en-US" dirty="0"/>
              <a:t> all mutations are SNP.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167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Wisconsin alumni research foundation-</a:t>
            </a:r>
            <a:r>
              <a:rPr lang="en-US" dirty="0" err="1"/>
              <a:t>coumarin,tonka</a:t>
            </a:r>
            <a:r>
              <a:rPr lang="en-US" dirty="0"/>
              <a:t> beans(</a:t>
            </a:r>
            <a:r>
              <a:rPr lang="en-US" dirty="0" err="1"/>
              <a:t>cumaru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925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Inr</a:t>
            </a:r>
            <a:r>
              <a:rPr lang="en-US" dirty="0"/>
              <a:t>&gt;8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538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Narrow </a:t>
            </a:r>
            <a:r>
              <a:rPr lang="en-US" dirty="0" err="1"/>
              <a:t>therapeu</a:t>
            </a:r>
            <a:r>
              <a:rPr lang="en-US" dirty="0"/>
              <a:t> </a:t>
            </a:r>
            <a:r>
              <a:rPr lang="en-US" dirty="0" err="1"/>
              <a:t>index.diphenyl</a:t>
            </a:r>
            <a:r>
              <a:rPr lang="en-US" dirty="0"/>
              <a:t> hydantoin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5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10-20mcg/ml,&gt;20-nystagmus,&gt;30-ataxia,&gt;40-c0nfusion,&gt;50-seizure,toxicity treatment-</a:t>
            </a:r>
            <a:r>
              <a:rPr lang="en-US" dirty="0" err="1"/>
              <a:t>ffp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591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Sodium </a:t>
            </a:r>
            <a:r>
              <a:rPr lang="en-US" dirty="0" err="1"/>
              <a:t>votltage</a:t>
            </a:r>
            <a:r>
              <a:rPr lang="en-US" dirty="0"/>
              <a:t> gated channel alpha subunit 1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600B6-FB5E-4BF3-9FD5-B2144BAF167E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919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6C46-9EA3-4510-9309-D524A4190440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FDCD0-75A8-44F6-9FC6-FE437EE24CAB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943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6C46-9EA3-4510-9309-D524A4190440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FDCD0-75A8-44F6-9FC6-FE437EE24C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180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6C46-9EA3-4510-9309-D524A4190440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FDCD0-75A8-44F6-9FC6-FE437EE24C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28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6C46-9EA3-4510-9309-D524A4190440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FDCD0-75A8-44F6-9FC6-FE437EE24C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94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6C46-9EA3-4510-9309-D524A4190440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FDCD0-75A8-44F6-9FC6-FE437EE24CAB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74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6C46-9EA3-4510-9309-D524A4190440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FDCD0-75A8-44F6-9FC6-FE437EE24C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73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6C46-9EA3-4510-9309-D524A4190440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FDCD0-75A8-44F6-9FC6-FE437EE24C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910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6C46-9EA3-4510-9309-D524A4190440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FDCD0-75A8-44F6-9FC6-FE437EE24C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752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6C46-9EA3-4510-9309-D524A4190440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FDCD0-75A8-44F6-9FC6-FE437EE24C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305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5CC6C46-9EA3-4510-9309-D524A4190440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5FDCD0-75A8-44F6-9FC6-FE437EE24C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16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6C46-9EA3-4510-9309-D524A4190440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FDCD0-75A8-44F6-9FC6-FE437EE24C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182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5CC6C46-9EA3-4510-9309-D524A4190440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5FDCD0-75A8-44F6-9FC6-FE437EE24CAB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96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272E-1771-4F7D-A283-F95DC9890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PHARMACOGENOMICS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2F2DF3-CF6B-4504-A790-29ED0FDE2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1217" y="4442924"/>
            <a:ext cx="8144134" cy="1117687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BY</a:t>
            </a:r>
          </a:p>
          <a:p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DR.G.AARTHIPRIYANKA</a:t>
            </a:r>
          </a:p>
          <a:p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POST GRADUATE</a:t>
            </a:r>
          </a:p>
          <a:p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DEPARTMENT OF PHARMACOLOGY</a:t>
            </a:r>
            <a:endParaRPr lang="en-IN" sz="18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A1C4812-484A-477A-BB04-0D3116995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445" y="-13563"/>
            <a:ext cx="4300181" cy="327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338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20950B-42D0-48F1-8E2A-FE8EE803E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05" y="286603"/>
            <a:ext cx="10277475" cy="59277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8BA226-B2F0-491A-AD6D-4DC806808962}"/>
              </a:ext>
            </a:extLst>
          </p:cNvPr>
          <p:cNvSpPr txBox="1"/>
          <p:nvPr/>
        </p:nvSpPr>
        <p:spPr>
          <a:xfrm>
            <a:off x="11476653" y="167951"/>
            <a:ext cx="31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680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D282F0-6215-4FFE-8783-66845B1D3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18" y="524615"/>
            <a:ext cx="9686925" cy="474345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F2E31B20-9EB6-446D-9C2E-99D570253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067" y="489265"/>
            <a:ext cx="3686174" cy="153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AD04C8-AA8B-4D66-91EC-6645D89C890A}"/>
              </a:ext>
            </a:extLst>
          </p:cNvPr>
          <p:cNvSpPr txBox="1"/>
          <p:nvPr/>
        </p:nvSpPr>
        <p:spPr>
          <a:xfrm>
            <a:off x="11594241" y="93306"/>
            <a:ext cx="45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945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EBBE4-17AE-43D4-A0E2-F2CAE3D82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46888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HISTORY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6323-3443-4352-ACD9-EC402B93F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14" y="1737361"/>
            <a:ext cx="11200175" cy="438823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concept of an altered response </a:t>
            </a:r>
            <a:r>
              <a:rPr lang="en-US" dirty="0"/>
              <a:t>based on genetic background is </a:t>
            </a:r>
            <a:r>
              <a:rPr lang="en-US" b="1" dirty="0">
                <a:solidFill>
                  <a:srgbClr val="FF0000"/>
                </a:solidFill>
              </a:rPr>
              <a:t>not new.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 </a:t>
            </a:r>
            <a:r>
              <a:rPr lang="en-US" b="1" dirty="0">
                <a:solidFill>
                  <a:srgbClr val="FF0000"/>
                </a:solidFill>
              </a:rPr>
              <a:t>510 BC, Pythagoras </a:t>
            </a:r>
            <a:r>
              <a:rPr lang="en-US" dirty="0"/>
              <a:t>recognized that some individuals developed </a:t>
            </a:r>
            <a:r>
              <a:rPr lang="en-US" b="1" dirty="0">
                <a:solidFill>
                  <a:srgbClr val="FF0000"/>
                </a:solidFill>
              </a:rPr>
              <a:t>hemolytic anemia with fava bean consumption (</a:t>
            </a:r>
            <a:r>
              <a:rPr lang="en-US" b="1" dirty="0" err="1">
                <a:solidFill>
                  <a:srgbClr val="FF0000"/>
                </a:solidFill>
              </a:rPr>
              <a:t>Nebert</a:t>
            </a:r>
            <a:r>
              <a:rPr lang="en-US" b="1" dirty="0">
                <a:solidFill>
                  <a:srgbClr val="FF0000"/>
                </a:solidFill>
              </a:rPr>
              <a:t> 1999).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 err="1"/>
              <a:t>Hemolytic</a:t>
            </a:r>
            <a:r>
              <a:rPr lang="en-IN" dirty="0"/>
              <a:t> </a:t>
            </a:r>
            <a:r>
              <a:rPr lang="en-IN" dirty="0" err="1"/>
              <a:t>anemia</a:t>
            </a:r>
            <a:r>
              <a:rPr lang="en-IN" dirty="0"/>
              <a:t> due to fava bean consumption was later determined to occur in </a:t>
            </a:r>
            <a:r>
              <a:rPr lang="en-IN" b="1" dirty="0">
                <a:solidFill>
                  <a:srgbClr val="FF0000"/>
                </a:solidFill>
              </a:rPr>
              <a:t>glucose-6-phosphate-deficient individuals (</a:t>
            </a:r>
            <a:r>
              <a:rPr lang="en-IN" b="1" dirty="0" err="1">
                <a:solidFill>
                  <a:srgbClr val="FF0000"/>
                </a:solidFill>
              </a:rPr>
              <a:t>Mager</a:t>
            </a:r>
            <a:r>
              <a:rPr lang="en-IN" b="1" dirty="0">
                <a:solidFill>
                  <a:srgbClr val="FF0000"/>
                </a:solidFill>
              </a:rPr>
              <a:t> et al. 1965; </a:t>
            </a:r>
            <a:r>
              <a:rPr lang="en-IN" b="1" dirty="0" err="1">
                <a:solidFill>
                  <a:srgbClr val="FF0000"/>
                </a:solidFill>
              </a:rPr>
              <a:t>Podda</a:t>
            </a:r>
            <a:r>
              <a:rPr lang="en-IN" b="1" dirty="0">
                <a:solidFill>
                  <a:srgbClr val="FF0000"/>
                </a:solidFill>
              </a:rPr>
              <a:t> et al. 1969). 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The term pharmacogenetics was first used by </a:t>
            </a:r>
            <a:r>
              <a:rPr lang="en-IN" b="1" dirty="0">
                <a:solidFill>
                  <a:srgbClr val="FF0000"/>
                </a:solidFill>
              </a:rPr>
              <a:t>Friedrich Vogel </a:t>
            </a:r>
            <a:r>
              <a:rPr lang="en-IN" dirty="0"/>
              <a:t>in 1959. The dawn of pharmacogenetics continued by combining Mendelian genetics with observed phenotypes.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 application of biochip and microarray systems in pharmacogenomics is discussed by </a:t>
            </a:r>
            <a:r>
              <a:rPr lang="en-US" b="1" dirty="0">
                <a:solidFill>
                  <a:srgbClr val="FF0000"/>
                </a:solidFill>
              </a:rPr>
              <a:t>Jain (2000).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AA507-E1DF-4A22-971C-752761A34461}"/>
              </a:ext>
            </a:extLst>
          </p:cNvPr>
          <p:cNvSpPr txBox="1"/>
          <p:nvPr/>
        </p:nvSpPr>
        <p:spPr>
          <a:xfrm>
            <a:off x="11579291" y="16795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1328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4B24-CB05-4FF7-9A6D-A6A1B812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                   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CPIC GUIDELINES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E2645-67F3-42D6-A743-CAEA083CE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</a:rPr>
              <a:t>Clinical Pharmacogenetics Implementation Consortium </a:t>
            </a:r>
            <a:r>
              <a:rPr lang="en-US" sz="3200" dirty="0">
                <a:solidFill>
                  <a:schemeClr val="tx1"/>
                </a:solidFill>
              </a:rPr>
              <a:t>(CPIC) published a series of guidelines for using genetic information in selecting medications and in dosing. These highly informative guidelines are being used by practitioners in prescribing drugs, to more effectively treat patients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Pharmgkb.org</a:t>
            </a:r>
            <a:endParaRPr lang="en-IN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874A665-EDD2-47A4-BAB3-2AC57556E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5120218"/>
            <a:ext cx="41719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170A6F-9DB4-4DEC-8D1E-2FE463E8A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41180"/>
            <a:ext cx="4356185" cy="1350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4ADF80-D323-4E7F-A4EC-0C371B23791C}"/>
              </a:ext>
            </a:extLst>
          </p:cNvPr>
          <p:cNvSpPr txBox="1"/>
          <p:nvPr/>
        </p:nvSpPr>
        <p:spPr>
          <a:xfrm>
            <a:off x="11299371" y="186612"/>
            <a:ext cx="55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5327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linical significance of &#10;pharmacogenomics &#10;27 &#10; ">
            <a:extLst>
              <a:ext uri="{FF2B5EF4-FFF2-40B4-BE49-F238E27FC236}">
                <a16:creationId xmlns:a16="http://schemas.microsoft.com/office/drawing/2014/main" id="{5C409EB3-58EE-4EC0-910B-51ECD6D54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3" b="7337"/>
          <a:stretch/>
        </p:blipFill>
        <p:spPr bwMode="auto">
          <a:xfrm>
            <a:off x="2192785" y="372861"/>
            <a:ext cx="6791418" cy="548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B939-50C8-4444-BAF3-EAE8773BC9E3}"/>
              </a:ext>
            </a:extLst>
          </p:cNvPr>
          <p:cNvSpPr txBox="1"/>
          <p:nvPr/>
        </p:nvSpPr>
        <p:spPr>
          <a:xfrm>
            <a:off x="11402008" y="177282"/>
            <a:ext cx="59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918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 G S&#10;H E C&#10;A N R&#10;R E E&#10;M T E&#10;A I N&#10;C C I&#10;O N&#10;G&#10; ">
            <a:extLst>
              <a:ext uri="{FF2B5EF4-FFF2-40B4-BE49-F238E27FC236}">
                <a16:creationId xmlns:a16="http://schemas.microsoft.com/office/drawing/2014/main" id="{7111DA2B-948D-45FE-8A28-4A69BE3D8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7" b="15219"/>
          <a:stretch/>
        </p:blipFill>
        <p:spPr bwMode="auto">
          <a:xfrm>
            <a:off x="1606859" y="603682"/>
            <a:ext cx="8584059" cy="509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048CDF-76C7-449A-82BB-83925598EB26}"/>
              </a:ext>
            </a:extLst>
          </p:cNvPr>
          <p:cNvSpPr txBox="1"/>
          <p:nvPr/>
        </p:nvSpPr>
        <p:spPr>
          <a:xfrm>
            <a:off x="11383347" y="205273"/>
            <a:ext cx="63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4560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A7F4C-6A2B-4FE6-8C9A-6341683CB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81" y="239697"/>
            <a:ext cx="7928838" cy="60190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E8C4DA-16F6-418D-92E9-3F76F35EAD5B}"/>
              </a:ext>
            </a:extLst>
          </p:cNvPr>
          <p:cNvSpPr txBox="1"/>
          <p:nvPr/>
        </p:nvSpPr>
        <p:spPr>
          <a:xfrm>
            <a:off x="11430000" y="239697"/>
            <a:ext cx="53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3688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E148-3048-4A6F-A965-9FBDB3D0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PRIMARY AIM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A805D-14B9-456E-8685-EB8594995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To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identify which </a:t>
            </a:r>
            <a:r>
              <a:rPr lang="en-US" sz="3600" dirty="0">
                <a:solidFill>
                  <a:schemeClr val="tx1"/>
                </a:solidFill>
              </a:rPr>
              <a:t>of these variants or combination of variants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have functional consequences </a:t>
            </a:r>
            <a:r>
              <a:rPr lang="en-US" sz="3600" dirty="0">
                <a:solidFill>
                  <a:schemeClr val="tx1"/>
                </a:solidFill>
              </a:rPr>
              <a:t>of the drug effects</a:t>
            </a:r>
          </a:p>
          <a:p>
            <a:endParaRPr lang="en-US" dirty="0"/>
          </a:p>
          <a:p>
            <a:r>
              <a:rPr lang="en-US" sz="3600" b="1" dirty="0">
                <a:solidFill>
                  <a:srgbClr val="FF0000"/>
                </a:solidFill>
              </a:rPr>
              <a:t>GOAL</a:t>
            </a:r>
            <a:r>
              <a:rPr lang="en-US" sz="3600" dirty="0"/>
              <a:t>: </a:t>
            </a:r>
            <a:r>
              <a:rPr lang="en-US" sz="3600" dirty="0" err="1">
                <a:solidFill>
                  <a:schemeClr val="bg1"/>
                </a:solidFill>
              </a:rPr>
              <a:t>ersonalized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medicine’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2290" name="Picture 2" descr="36 &#10;Personalized medicine &#10;Prescription of drugs based on patients genetic &#10;profile &#10;Reduce speculation in drug prescripti...">
            <a:extLst>
              <a:ext uri="{FF2B5EF4-FFF2-40B4-BE49-F238E27FC236}">
                <a16:creationId xmlns:a16="http://schemas.microsoft.com/office/drawing/2014/main" id="{F4A36626-5018-48A4-B67C-96C2C0C74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4" b="9916"/>
          <a:stretch/>
        </p:blipFill>
        <p:spPr bwMode="auto">
          <a:xfrm>
            <a:off x="2627790" y="3144505"/>
            <a:ext cx="7808798" cy="307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77DC45-99E5-4128-8C59-DDCF3B67CFE9}"/>
              </a:ext>
            </a:extLst>
          </p:cNvPr>
          <p:cNvSpPr txBox="1"/>
          <p:nvPr/>
        </p:nvSpPr>
        <p:spPr>
          <a:xfrm>
            <a:off x="11448661" y="286603"/>
            <a:ext cx="44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9932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944EEFB-D609-4059-B583-45B612950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5" y="38054"/>
            <a:ext cx="5527830" cy="59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Evolution of Truly Personalized Medicine: Epigenetics, Food, and  Fitness - MedFitNetwork">
            <a:extLst>
              <a:ext uri="{FF2B5EF4-FFF2-40B4-BE49-F238E27FC236}">
                <a16:creationId xmlns:a16="http://schemas.microsoft.com/office/drawing/2014/main" id="{AA033B4C-158C-4A57-9230-04BDEED19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85" y="0"/>
            <a:ext cx="6468860" cy="620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D6F9F5-328A-4D10-9394-80E381BD0AE8}"/>
              </a:ext>
            </a:extLst>
          </p:cNvPr>
          <p:cNvSpPr txBox="1"/>
          <p:nvPr/>
        </p:nvSpPr>
        <p:spPr>
          <a:xfrm>
            <a:off x="11467322" y="177282"/>
            <a:ext cx="466531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5987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CA705-D104-4A9A-94DC-D216651B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CAN WE PERSONALIZE ALL DRUGS?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92443-D2C0-4FAA-8FD1-E051D80E5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endParaRPr lang="en-US" sz="3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tx1"/>
                </a:solidFill>
              </a:rPr>
              <a:t>Only these drugs can be personalized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FF0000"/>
                </a:solidFill>
              </a:rPr>
              <a:t>Prodrugs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FF0000"/>
                </a:solidFill>
              </a:rPr>
              <a:t>Drugs with a narrow therapeutic index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FF0000"/>
                </a:solidFill>
              </a:rPr>
              <a:t>Drugs that target a key molecule or a critical pathway </a:t>
            </a:r>
            <a:endParaRPr lang="en-IN" sz="3200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58690A-25E2-4F61-9131-41CBED6237E6}"/>
              </a:ext>
            </a:extLst>
          </p:cNvPr>
          <p:cNvSpPr txBox="1"/>
          <p:nvPr/>
        </p:nvSpPr>
        <p:spPr>
          <a:xfrm>
            <a:off x="11439331" y="286603"/>
            <a:ext cx="49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8499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F365-AA39-4293-9D31-8F7474AE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PHARMACOGENETICS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2835-9F3A-4EE3-9919-A89263F5E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tx1"/>
                </a:solidFill>
              </a:rPr>
              <a:t>The study of the </a:t>
            </a:r>
            <a:r>
              <a:rPr lang="en-US" sz="4000" b="1" dirty="0">
                <a:solidFill>
                  <a:srgbClr val="FF0000"/>
                </a:solidFill>
              </a:rPr>
              <a:t>genetic basis for variations </a:t>
            </a:r>
            <a:r>
              <a:rPr lang="en-US" sz="4000" dirty="0">
                <a:solidFill>
                  <a:schemeClr val="tx1"/>
                </a:solidFill>
              </a:rPr>
              <a:t>in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tx1"/>
                </a:solidFill>
              </a:rPr>
              <a:t>drug response</a:t>
            </a:r>
            <a:r>
              <a:rPr lang="en-US" dirty="0"/>
              <a:t>.</a:t>
            </a:r>
            <a:endParaRPr lang="en-IN" dirty="0"/>
          </a:p>
          <a:p>
            <a:endParaRPr lang="en-IN" dirty="0"/>
          </a:p>
        </p:txBody>
      </p:sp>
      <p:pic>
        <p:nvPicPr>
          <p:cNvPr id="1026" name="Picture 2" descr="Cell Division">
            <a:extLst>
              <a:ext uri="{FF2B5EF4-FFF2-40B4-BE49-F238E27FC236}">
                <a16:creationId xmlns:a16="http://schemas.microsoft.com/office/drawing/2014/main" id="{ADA692A5-5421-46FA-9492-070FA54DA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165" y="2965512"/>
            <a:ext cx="7057747" cy="333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D985D0-A9BB-4497-A62D-8CACC6BDC52A}"/>
              </a:ext>
            </a:extLst>
          </p:cNvPr>
          <p:cNvSpPr txBox="1"/>
          <p:nvPr/>
        </p:nvSpPr>
        <p:spPr>
          <a:xfrm>
            <a:off x="11485984" y="167951"/>
            <a:ext cx="43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6949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F2DB7-8F28-4B21-9DE5-BB60B86D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tx1"/>
                </a:solidFill>
                <a:latin typeface="+mn-lt"/>
              </a:rPr>
              <a:t>HURDLES IN THE PATH</a:t>
            </a:r>
            <a:endParaRPr lang="en-IN" b="1" i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4392D-3C44-4D2F-A3CD-B1CE1A148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tx1"/>
                </a:solidFill>
              </a:rPr>
              <a:t>A large proportion of genetic variability is still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unclear.</a:t>
            </a:r>
          </a:p>
          <a:p>
            <a:pPr marL="0" indent="0">
              <a:buNone/>
            </a:pPr>
            <a:endParaRPr lang="en-US" sz="3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FF0000"/>
                </a:solidFill>
              </a:rPr>
              <a:t>Cost of genetic study </a:t>
            </a:r>
            <a:r>
              <a:rPr lang="en-US" sz="3600" dirty="0">
                <a:solidFill>
                  <a:schemeClr val="tx1"/>
                </a:solidFill>
              </a:rPr>
              <a:t>is the burden for the application. </a:t>
            </a:r>
            <a:endParaRPr lang="en-IN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6A2C5-3675-4C36-9CFC-C85A4204C849}"/>
              </a:ext>
            </a:extLst>
          </p:cNvPr>
          <p:cNvSpPr txBox="1"/>
          <p:nvPr/>
        </p:nvSpPr>
        <p:spPr>
          <a:xfrm>
            <a:off x="11271380" y="286603"/>
            <a:ext cx="44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0633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e Future&#10; ">
            <a:extLst>
              <a:ext uri="{FF2B5EF4-FFF2-40B4-BE49-F238E27FC236}">
                <a16:creationId xmlns:a16="http://schemas.microsoft.com/office/drawing/2014/main" id="{66E9613B-F571-4230-8436-05E2621A1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8" y="257951"/>
            <a:ext cx="9968627" cy="598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9ED0D7-9178-458D-97D7-46B5658B4E9B}"/>
              </a:ext>
            </a:extLst>
          </p:cNvPr>
          <p:cNvSpPr txBox="1"/>
          <p:nvPr/>
        </p:nvSpPr>
        <p:spPr>
          <a:xfrm>
            <a:off x="11467322" y="167951"/>
            <a:ext cx="53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4086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109CEF-6182-4AE7-AD86-3CDF48AA7516}"/>
              </a:ext>
            </a:extLst>
          </p:cNvPr>
          <p:cNvSpPr txBox="1"/>
          <p:nvPr/>
        </p:nvSpPr>
        <p:spPr>
          <a:xfrm>
            <a:off x="3586851" y="11952"/>
            <a:ext cx="417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GLOSSARY</a:t>
            </a:r>
            <a:endParaRPr lang="en-IN" sz="3600" b="1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42FACE3C-A2A3-43D3-8C11-689003594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3" t="53851" r="17637" b="3949"/>
          <a:stretch/>
        </p:blipFill>
        <p:spPr bwMode="auto">
          <a:xfrm>
            <a:off x="8534117" y="1035252"/>
            <a:ext cx="3657883" cy="158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19E4E3EF-4838-4975-BAD3-437538AB5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" b="38218"/>
          <a:stretch/>
        </p:blipFill>
        <p:spPr bwMode="auto">
          <a:xfrm>
            <a:off x="8521102" y="2632229"/>
            <a:ext cx="3670898" cy="137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0B5273-B29C-4175-A5FB-1F84983E0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157" y="4056863"/>
            <a:ext cx="838200" cy="2162175"/>
          </a:xfrm>
          <a:prstGeom prst="rect">
            <a:avLst/>
          </a:prstGeom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3B901A9F-A821-45B0-B93B-C6B1E18D7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454" y="736848"/>
            <a:ext cx="8083489" cy="55793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9C73DE1D-CB99-4203-8E3E-6556290B9A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0" t="53270" r="44524" b="18739"/>
          <a:stretch/>
        </p:blipFill>
        <p:spPr bwMode="auto">
          <a:xfrm>
            <a:off x="9712571" y="4647249"/>
            <a:ext cx="2252911" cy="11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5FD16-8B67-4427-8B94-67F6436D4319}"/>
              </a:ext>
            </a:extLst>
          </p:cNvPr>
          <p:cNvSpPr txBox="1"/>
          <p:nvPr/>
        </p:nvSpPr>
        <p:spPr>
          <a:xfrm>
            <a:off x="11439331" y="158620"/>
            <a:ext cx="52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9809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C3C5A-F425-4C7B-91C8-E8212733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GENETIC VARIABILITY</a:t>
            </a:r>
            <a:endParaRPr lang="en-IN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9A5BA-AE57-4237-82CE-E60CB9C3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69393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endParaRPr lang="en-US" sz="3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tx1"/>
                </a:solidFill>
              </a:rPr>
              <a:t>Genetic variability of drug responses could be due to</a:t>
            </a:r>
          </a:p>
          <a:p>
            <a:endParaRPr lang="en-US" sz="36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FF0000"/>
                </a:solidFill>
              </a:rPr>
              <a:t>Single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tx1"/>
                </a:solidFill>
              </a:rPr>
              <a:t>gene mutation</a:t>
            </a:r>
            <a:r>
              <a:rPr lang="en-US" sz="3600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FF0000"/>
                </a:solidFill>
              </a:rPr>
              <a:t>Polygenic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tx1"/>
                </a:solidFill>
              </a:rPr>
              <a:t>mutation</a:t>
            </a:r>
            <a:r>
              <a:rPr lang="en-US" sz="3600" dirty="0"/>
              <a:t>.</a:t>
            </a:r>
            <a:endParaRPr lang="en-IN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A5251-B89A-4E2D-B981-65EE6BE5863E}"/>
              </a:ext>
            </a:extLst>
          </p:cNvPr>
          <p:cNvSpPr txBox="1"/>
          <p:nvPr/>
        </p:nvSpPr>
        <p:spPr>
          <a:xfrm>
            <a:off x="11155680" y="286603"/>
            <a:ext cx="53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9263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EA925-0AEC-451B-BC52-0A044B122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SINGLE NUCLEOTIDE POLYMORPHISM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1506" name="Picture 2" descr="See the source image">
            <a:extLst>
              <a:ext uri="{FF2B5EF4-FFF2-40B4-BE49-F238E27FC236}">
                <a16:creationId xmlns:a16="http://schemas.microsoft.com/office/drawing/2014/main" id="{EAE80356-CF48-4109-B2EB-7010C51DEF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0" t="22574" r="10938" b="16324"/>
          <a:stretch/>
        </p:blipFill>
        <p:spPr bwMode="auto">
          <a:xfrm>
            <a:off x="1862307" y="1843044"/>
            <a:ext cx="7894253" cy="441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9B5559-19C7-4296-B2EE-B745CA2CB519}"/>
              </a:ext>
            </a:extLst>
          </p:cNvPr>
          <p:cNvSpPr txBox="1"/>
          <p:nvPr/>
        </p:nvSpPr>
        <p:spPr>
          <a:xfrm>
            <a:off x="11495314" y="205273"/>
            <a:ext cx="55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7810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n addition to Stanford Medical Informatics’ work on the PharmGKB,&#10;participants in the NIH’s pharmacogenetics program incl...">
            <a:extLst>
              <a:ext uri="{FF2B5EF4-FFF2-40B4-BE49-F238E27FC236}">
                <a16:creationId xmlns:a16="http://schemas.microsoft.com/office/drawing/2014/main" id="{3A78B0C6-E69D-4F33-B8FB-66389D649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r="2601" b="1681"/>
          <a:stretch/>
        </p:blipFill>
        <p:spPr bwMode="auto">
          <a:xfrm>
            <a:off x="6022019" y="146482"/>
            <a:ext cx="6169981" cy="671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Different metabolizers of a drug that depend&#10;on genetic makeup include:&#10; Extensive Metabolizers (EM): Individuals who hav...">
            <a:extLst>
              <a:ext uri="{FF2B5EF4-FFF2-40B4-BE49-F238E27FC236}">
                <a16:creationId xmlns:a16="http://schemas.microsoft.com/office/drawing/2014/main" id="{4990E9F5-197F-4D7E-AEFC-E1B596140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"/>
          <a:stretch/>
        </p:blipFill>
        <p:spPr bwMode="auto">
          <a:xfrm>
            <a:off x="0" y="146483"/>
            <a:ext cx="6022019" cy="671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7B1C70-222A-4A4C-9EC4-A6A3E9D697C6}"/>
              </a:ext>
            </a:extLst>
          </p:cNvPr>
          <p:cNvSpPr txBox="1"/>
          <p:nvPr/>
        </p:nvSpPr>
        <p:spPr>
          <a:xfrm>
            <a:off x="11775005" y="-105445"/>
            <a:ext cx="53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0472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6DC4F47-CB16-41CA-B50B-B6E3A97A9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937" y="426128"/>
            <a:ext cx="9525739" cy="566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070D2F-06C4-4484-A3D4-A5E658EF562E}"/>
              </a:ext>
            </a:extLst>
          </p:cNvPr>
          <p:cNvSpPr txBox="1"/>
          <p:nvPr/>
        </p:nvSpPr>
        <p:spPr>
          <a:xfrm>
            <a:off x="11476653" y="251927"/>
            <a:ext cx="49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7267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76E63-B8AA-48EE-AA33-8BFF3430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25" y="286603"/>
            <a:ext cx="9553065" cy="55824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090065-BFDC-4F08-90D2-62B65F2AB1C6}"/>
              </a:ext>
            </a:extLst>
          </p:cNvPr>
          <p:cNvSpPr txBox="1"/>
          <p:nvPr/>
        </p:nvSpPr>
        <p:spPr>
          <a:xfrm>
            <a:off x="11392678" y="286603"/>
            <a:ext cx="494522" cy="37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5972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inciple of Pharmacogenomics&#10;NORMAL&#10;GENE&#10;SNP VARIANT GENE&#10;TODAY’S DRUG&#10;PHARMACOGENOMIC DRUG&#10; ">
            <a:extLst>
              <a:ext uri="{FF2B5EF4-FFF2-40B4-BE49-F238E27FC236}">
                <a16:creationId xmlns:a16="http://schemas.microsoft.com/office/drawing/2014/main" id="{9B4E79DC-5F39-4197-8F3F-99FDC44B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71" y="326754"/>
            <a:ext cx="10319658" cy="590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58C8A4-E6B8-47D5-9457-E9A858055992}"/>
              </a:ext>
            </a:extLst>
          </p:cNvPr>
          <p:cNvSpPr txBox="1"/>
          <p:nvPr/>
        </p:nvSpPr>
        <p:spPr>
          <a:xfrm>
            <a:off x="11430000" y="214604"/>
            <a:ext cx="55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5862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73323-E1C5-4653-8F6E-13B5E6D7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CLASSIFICATION OF VARIANTS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31D1-F7CD-48FC-946E-A218BDB46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tx1"/>
                </a:solidFill>
              </a:rPr>
              <a:t>These genetic defects leads to variation of drug responses which can be classified on the basis of</a:t>
            </a:r>
          </a:p>
          <a:p>
            <a:pPr marL="0" indent="0">
              <a:buNone/>
            </a:pPr>
            <a:r>
              <a:rPr lang="en-US" sz="3200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FF0000"/>
                </a:solidFill>
              </a:rPr>
              <a:t>PHARMACOKINETIC</a:t>
            </a:r>
            <a:r>
              <a:rPr lang="en-US" sz="3200" dirty="0">
                <a:solidFill>
                  <a:schemeClr val="bg1"/>
                </a:solidFill>
              </a:rPr>
              <a:t>C</a:t>
            </a:r>
            <a:r>
              <a:rPr lang="en-US" sz="3200" dirty="0">
                <a:solidFill>
                  <a:schemeClr val="tx1"/>
                </a:solidFill>
              </a:rPr>
              <a:t>(drug disposition)</a:t>
            </a:r>
          </a:p>
          <a:p>
            <a:pPr marL="0" indent="0">
              <a:buNone/>
            </a:pPr>
            <a:endParaRPr lang="en-US" sz="3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FF0000"/>
                </a:solidFill>
              </a:rPr>
              <a:t>PHARMACODYNAMIC  </a:t>
            </a:r>
            <a:r>
              <a:rPr lang="en-US" sz="3200" dirty="0">
                <a:solidFill>
                  <a:schemeClr val="tx1"/>
                </a:solidFill>
              </a:rPr>
              <a:t>property of the drug.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3FBDF-B899-4E90-BEFA-12257EC6A300}"/>
              </a:ext>
            </a:extLst>
          </p:cNvPr>
          <p:cNvSpPr txBox="1"/>
          <p:nvPr/>
        </p:nvSpPr>
        <p:spPr>
          <a:xfrm>
            <a:off x="11597951" y="317241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02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479FC-EE5A-44AF-BE3D-66197BA1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PHARMACOGENOMICS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A4048-B50C-4153-89C6-EF6895A12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271" y="2148396"/>
            <a:ext cx="9613861" cy="418901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Application of various tools for </a:t>
            </a:r>
            <a:r>
              <a:rPr lang="en-US" sz="3200" b="1" dirty="0">
                <a:solidFill>
                  <a:srgbClr val="FF0000"/>
                </a:solidFill>
              </a:rPr>
              <a:t>surveying the entire genome </a:t>
            </a:r>
            <a:r>
              <a:rPr lang="en-US" sz="3200" dirty="0">
                <a:solidFill>
                  <a:schemeClr val="tx1"/>
                </a:solidFill>
              </a:rPr>
              <a:t>to assess multigenic determinants of the drug response, that becomes helpful in </a:t>
            </a:r>
            <a:r>
              <a:rPr lang="en-US" sz="3200" b="1" dirty="0">
                <a:solidFill>
                  <a:srgbClr val="FF0000"/>
                </a:solidFill>
              </a:rPr>
              <a:t>guiding the choice of drug</a:t>
            </a: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and</a:t>
            </a:r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dose on individual basis.</a:t>
            </a:r>
          </a:p>
          <a:p>
            <a:endParaRPr lang="en-US" dirty="0"/>
          </a:p>
        </p:txBody>
      </p:sp>
      <p:pic>
        <p:nvPicPr>
          <p:cNvPr id="4" name="Picture 2" descr="CONTD……….. &#10;• Mutations :Heritable changes in the base sequence of DNA. &#10;• Occur during crossing over of DNA during Meiosi...">
            <a:extLst>
              <a:ext uri="{FF2B5EF4-FFF2-40B4-BE49-F238E27FC236}">
                <a16:creationId xmlns:a16="http://schemas.microsoft.com/office/drawing/2014/main" id="{A5F38ACA-6A22-4B34-B91A-316AECA10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465" y="3522977"/>
            <a:ext cx="4714044" cy="274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980884-F663-4519-9444-5510239F003C}"/>
              </a:ext>
            </a:extLst>
          </p:cNvPr>
          <p:cNvSpPr txBox="1"/>
          <p:nvPr/>
        </p:nvSpPr>
        <p:spPr>
          <a:xfrm>
            <a:off x="11457992" y="28660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4430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6B3956-D64A-4CBE-BE1D-364BFFF9A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77" y="223189"/>
            <a:ext cx="6914688" cy="60302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F7529D-5B72-4561-B0CB-DBF187932645}"/>
              </a:ext>
            </a:extLst>
          </p:cNvPr>
          <p:cNvSpPr txBox="1"/>
          <p:nvPr/>
        </p:nvSpPr>
        <p:spPr>
          <a:xfrm>
            <a:off x="11318033" y="223189"/>
            <a:ext cx="43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6478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76D42-2A01-4FC0-ADC5-57B502257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PHARMACOKINETIC VARIATIONS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C9854-AEB6-456B-8818-4BD9171E3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727" y="1481748"/>
            <a:ext cx="10058400" cy="5229770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endParaRPr lang="en-US" sz="4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4200" dirty="0">
                <a:solidFill>
                  <a:schemeClr val="tx1"/>
                </a:solidFill>
              </a:rPr>
              <a:t>Among the drug-metabolizing enzymes,</a:t>
            </a:r>
          </a:p>
          <a:p>
            <a:pPr marL="0" indent="0">
              <a:buNone/>
            </a:pPr>
            <a:r>
              <a:rPr lang="en-US" sz="4200" dirty="0"/>
              <a:t>       </a:t>
            </a:r>
            <a:r>
              <a:rPr lang="en-US" sz="4200" b="1" dirty="0">
                <a:solidFill>
                  <a:srgbClr val="FF0000"/>
                </a:solidFill>
              </a:rPr>
              <a:t>three clinically important isoforms </a:t>
            </a:r>
            <a:r>
              <a:rPr lang="en-US" sz="4200" dirty="0">
                <a:solidFill>
                  <a:schemeClr val="tx1"/>
                </a:solidFill>
              </a:rPr>
              <a:t>of cytochrome P450,i.e.,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200" dirty="0"/>
              <a:t>    </a:t>
            </a:r>
            <a:r>
              <a:rPr lang="en-US" sz="4200" dirty="0">
                <a:solidFill>
                  <a:schemeClr val="tx1"/>
                </a:solidFill>
              </a:rPr>
              <a:t>CYP2D6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200" dirty="0">
                <a:solidFill>
                  <a:schemeClr val="tx1"/>
                </a:solidFill>
              </a:rPr>
              <a:t>    CYP2C9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200" dirty="0">
                <a:solidFill>
                  <a:schemeClr val="tx1"/>
                </a:solidFill>
              </a:rPr>
              <a:t>    CYP2C19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200" dirty="0">
                <a:solidFill>
                  <a:schemeClr val="tx1"/>
                </a:solidFill>
              </a:rPr>
              <a:t>(which contribute to the metabolism of </a:t>
            </a:r>
            <a:r>
              <a:rPr lang="en-US" sz="4200" b="1" dirty="0">
                <a:solidFill>
                  <a:srgbClr val="FF0000"/>
                </a:solidFill>
              </a:rPr>
              <a:t>40%</a:t>
            </a:r>
            <a:r>
              <a:rPr lang="en-US" sz="4200" dirty="0"/>
              <a:t> </a:t>
            </a:r>
            <a:r>
              <a:rPr lang="en-US" sz="4200" dirty="0">
                <a:solidFill>
                  <a:schemeClr val="tx1"/>
                </a:solidFill>
              </a:rPr>
              <a:t>of the overall marketed drugs) </a:t>
            </a:r>
          </a:p>
          <a:p>
            <a:pPr marL="0" indent="0">
              <a:buNone/>
            </a:pPr>
            <a:r>
              <a:rPr lang="en-US" sz="4200" dirty="0">
                <a:solidFill>
                  <a:schemeClr val="tx1"/>
                </a:solidFill>
              </a:rPr>
              <a:t>     are identified possessing a large number of functionally significant genetic polymorphisms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73E0A-32A9-46EE-A9EF-B53C19EEEB9B}"/>
              </a:ext>
            </a:extLst>
          </p:cNvPr>
          <p:cNvSpPr txBox="1"/>
          <p:nvPr/>
        </p:nvSpPr>
        <p:spPr>
          <a:xfrm>
            <a:off x="11374016" y="121298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0588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5F8C-74D1-4073-833D-BBD0AAB3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PHARMACODYNAMIC VARIATIONS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700E6-20FE-4833-9305-ED043D5FB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tx1"/>
                </a:solidFill>
              </a:rPr>
              <a:t>Genetic polymorphism that may </a:t>
            </a:r>
            <a:r>
              <a:rPr lang="en-US" sz="3200" b="1" dirty="0">
                <a:solidFill>
                  <a:srgbClr val="FF0000"/>
                </a:solidFill>
              </a:rPr>
              <a:t>alter the function of certain receptor and channel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chemeClr val="tx1"/>
                </a:solidFill>
              </a:rPr>
              <a:t>variations may lead to </a:t>
            </a:r>
            <a:r>
              <a:rPr lang="en-US" sz="3200" b="1" dirty="0">
                <a:solidFill>
                  <a:srgbClr val="FF0000"/>
                </a:solidFill>
              </a:rPr>
              <a:t>increase or decrease drug function</a:t>
            </a:r>
            <a:r>
              <a:rPr lang="en-US" sz="3200" dirty="0"/>
              <a:t>.</a:t>
            </a:r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93EDA-FD9E-475B-A3B8-966483CDCA1B}"/>
              </a:ext>
            </a:extLst>
          </p:cNvPr>
          <p:cNvSpPr txBox="1"/>
          <p:nvPr/>
        </p:nvSpPr>
        <p:spPr>
          <a:xfrm>
            <a:off x="11280710" y="28660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483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602B-A99F-4CC6-8243-3D84EB99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METABOLIZERS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55A31-8FDB-42D2-AC44-7CAA84720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032" y="2937483"/>
            <a:ext cx="9613861" cy="3987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</a:rPr>
              <a:t>Drugs that are inactivated by a certain polymorphic drug metabolizing enzyme and according to this individual are classified into</a:t>
            </a:r>
          </a:p>
          <a:p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FF0000"/>
                </a:solidFill>
              </a:rPr>
              <a:t>POOR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METABOLIZER’S</a:t>
            </a:r>
            <a:r>
              <a:rPr lang="en-US" sz="2400" dirty="0"/>
              <a:t> – </a:t>
            </a:r>
            <a:r>
              <a:rPr lang="en-US" sz="2400" b="1" dirty="0">
                <a:solidFill>
                  <a:srgbClr val="FF0000"/>
                </a:solidFill>
              </a:rPr>
              <a:t>reduced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enzyme efficacy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increased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risk of adverse drug reactions/toxicity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FF0000"/>
                </a:solidFill>
              </a:rPr>
              <a:t>ULTRA-RAPID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METABOLIZER’S</a:t>
            </a:r>
            <a:r>
              <a:rPr lang="en-US" sz="2400" dirty="0"/>
              <a:t> – </a:t>
            </a:r>
            <a:r>
              <a:rPr lang="en-US" sz="2400" b="1" dirty="0">
                <a:solidFill>
                  <a:srgbClr val="FF0000"/>
                </a:solidFill>
              </a:rPr>
              <a:t>increased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enzyme efficacy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increase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chance of therapeutic failure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4" name="Picture 2" descr="Why pharmacogenomics?&#10; ">
            <a:extLst>
              <a:ext uri="{FF2B5EF4-FFF2-40B4-BE49-F238E27FC236}">
                <a16:creationId xmlns:a16="http://schemas.microsoft.com/office/drawing/2014/main" id="{A04133BE-BEB4-49F9-9778-0044B8097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3" t="26063" r="16426" b="15044"/>
          <a:stretch/>
        </p:blipFill>
        <p:spPr bwMode="auto">
          <a:xfrm>
            <a:off x="7470710" y="201249"/>
            <a:ext cx="4397829" cy="273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DFE895-F7BC-48E7-BC45-5C03D0A939E9}"/>
              </a:ext>
            </a:extLst>
          </p:cNvPr>
          <p:cNvSpPr txBox="1"/>
          <p:nvPr/>
        </p:nvSpPr>
        <p:spPr>
          <a:xfrm>
            <a:off x="11803224" y="-82729"/>
            <a:ext cx="49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2983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F8F1A6-5B11-4DF3-AD22-F8EC0BCE8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64"/>
          <a:stretch/>
        </p:blipFill>
        <p:spPr>
          <a:xfrm>
            <a:off x="1512162" y="1202361"/>
            <a:ext cx="9682579" cy="4600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97585A-7A53-427A-85CA-7732B4EC0E86}"/>
              </a:ext>
            </a:extLst>
          </p:cNvPr>
          <p:cNvSpPr txBox="1"/>
          <p:nvPr/>
        </p:nvSpPr>
        <p:spPr>
          <a:xfrm>
            <a:off x="4121459" y="494475"/>
            <a:ext cx="6094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+mn-lt"/>
              </a:rPr>
              <a:t>WARFARIN</a:t>
            </a:r>
            <a:endParaRPr lang="en-IN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F2D90-80E4-4F33-8B5F-5614A3EEFFA0}"/>
              </a:ext>
            </a:extLst>
          </p:cNvPr>
          <p:cNvSpPr txBox="1"/>
          <p:nvPr/>
        </p:nvSpPr>
        <p:spPr>
          <a:xfrm>
            <a:off x="11476653" y="111967"/>
            <a:ext cx="541176" cy="38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4256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03EF-57F7-45A0-9216-238A1415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2073" cy="121145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WARFARIN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23B87-353E-44E5-BD13-5581B197C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139" y="747943"/>
            <a:ext cx="5899861" cy="5362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5BF80A-C8BF-4519-AC8C-C2BAC64DD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8" t="2269" r="1705"/>
          <a:stretch/>
        </p:blipFill>
        <p:spPr>
          <a:xfrm>
            <a:off x="1087734" y="1057015"/>
            <a:ext cx="5204405" cy="5255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9F907D-51DC-48A6-AAF1-EFA83DD81F50}"/>
              </a:ext>
            </a:extLst>
          </p:cNvPr>
          <p:cNvSpPr txBox="1"/>
          <p:nvPr/>
        </p:nvSpPr>
        <p:spPr>
          <a:xfrm>
            <a:off x="11355354" y="176267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4687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harmacogenomics and Patient Care: One Size Does Not Fit All | Science  Translational Medicine">
            <a:extLst>
              <a:ext uri="{FF2B5EF4-FFF2-40B4-BE49-F238E27FC236}">
                <a16:creationId xmlns:a16="http://schemas.microsoft.com/office/drawing/2014/main" id="{A1175184-A7CF-412E-88EC-E23DECEC8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017" y="97655"/>
            <a:ext cx="10049523" cy="610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9F01C1-819A-4E4B-8CB4-8D90AE8B6B86}"/>
              </a:ext>
            </a:extLst>
          </p:cNvPr>
          <p:cNvSpPr txBox="1"/>
          <p:nvPr/>
        </p:nvSpPr>
        <p:spPr>
          <a:xfrm>
            <a:off x="11579290" y="19594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1626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BFED-34F7-4E42-8120-221227C6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5421"/>
            <a:ext cx="2791139" cy="75193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WARFARIN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C980C-D2C7-4B53-9322-23D8EC67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221" y="1873189"/>
            <a:ext cx="9613861" cy="44911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The target protein for warfarin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vitamin K epoxide reductase complex 1 </a:t>
            </a:r>
            <a:r>
              <a:rPr lang="en-US" b="1" dirty="0">
                <a:solidFill>
                  <a:srgbClr val="FF0000"/>
                </a:solidFill>
              </a:rPr>
              <a:t>(VKORC1).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For the target gene of VKORC1,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10 common polymorphisms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have been identified in its promoter region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5 major haplotypes </a:t>
            </a:r>
            <a:r>
              <a:rPr lang="en-US" dirty="0">
                <a:solidFill>
                  <a:schemeClr val="tx1"/>
                </a:solidFill>
              </a:rPr>
              <a:t>have been detected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haplotypes</a:t>
            </a:r>
            <a:r>
              <a:rPr lang="en-US" b="1" dirty="0">
                <a:solidFill>
                  <a:srgbClr val="FF0000"/>
                </a:solidFill>
              </a:rPr>
              <a:t> group A </a:t>
            </a:r>
            <a:r>
              <a:rPr lang="en-US" dirty="0"/>
              <a:t>- </a:t>
            </a:r>
            <a:r>
              <a:rPr lang="en-US" b="1" dirty="0">
                <a:solidFill>
                  <a:srgbClr val="FF0000"/>
                </a:solidFill>
              </a:rPr>
              <a:t>low dose </a:t>
            </a:r>
            <a:r>
              <a:rPr lang="en-US" dirty="0">
                <a:solidFill>
                  <a:schemeClr val="tx1"/>
                </a:solidFill>
              </a:rPr>
              <a:t>requirement of warfarin</a:t>
            </a:r>
            <a:r>
              <a:rPr lang="en-US" dirty="0"/>
              <a:t>,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haplotypes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group B  </a:t>
            </a:r>
            <a:r>
              <a:rPr lang="en-US" dirty="0"/>
              <a:t>-  </a:t>
            </a:r>
            <a:r>
              <a:rPr lang="en-US" b="1" dirty="0">
                <a:solidFill>
                  <a:srgbClr val="FF0000"/>
                </a:solidFill>
              </a:rPr>
              <a:t>high dose </a:t>
            </a:r>
            <a:r>
              <a:rPr lang="en-US" dirty="0">
                <a:solidFill>
                  <a:schemeClr val="tx1"/>
                </a:solidFill>
              </a:rPr>
              <a:t>requirement.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6A2C8F5-C532-436B-8FFB-B0F18020A485}"/>
              </a:ext>
            </a:extLst>
          </p:cNvPr>
          <p:cNvSpPr/>
          <p:nvPr/>
        </p:nvSpPr>
        <p:spPr>
          <a:xfrm>
            <a:off x="2290257" y="2360183"/>
            <a:ext cx="261257" cy="3732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796352B2-7702-4E24-B08C-7958B21829D0}"/>
              </a:ext>
            </a:extLst>
          </p:cNvPr>
          <p:cNvSpPr/>
          <p:nvPr/>
        </p:nvSpPr>
        <p:spPr>
          <a:xfrm>
            <a:off x="2290257" y="4184548"/>
            <a:ext cx="261257" cy="3732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136E6-FED3-4A5C-8BD8-54D023D16DAC}"/>
              </a:ext>
            </a:extLst>
          </p:cNvPr>
          <p:cNvSpPr txBox="1"/>
          <p:nvPr/>
        </p:nvSpPr>
        <p:spPr>
          <a:xfrm>
            <a:off x="10944808" y="167951"/>
            <a:ext cx="49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0830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90031-3ECC-4C2F-B24C-7F81A30DB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209" y="2343704"/>
            <a:ext cx="5009744" cy="3852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AA53CA-BB3E-4A20-8032-0F48B9C75A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704"/>
          <a:stretch/>
        </p:blipFill>
        <p:spPr>
          <a:xfrm>
            <a:off x="2707689" y="70143"/>
            <a:ext cx="5424257" cy="3254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1798C-8AD5-47B3-A11E-58269CEA06E2}"/>
              </a:ext>
            </a:extLst>
          </p:cNvPr>
          <p:cNvSpPr txBox="1"/>
          <p:nvPr/>
        </p:nvSpPr>
        <p:spPr>
          <a:xfrm>
            <a:off x="644458" y="560592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+mn-lt"/>
              </a:rPr>
              <a:t>PHENYTOIN</a:t>
            </a:r>
            <a:endParaRPr lang="en-IN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6830D-797F-407F-A878-0A3ECDC054EA}"/>
              </a:ext>
            </a:extLst>
          </p:cNvPr>
          <p:cNvSpPr txBox="1"/>
          <p:nvPr/>
        </p:nvSpPr>
        <p:spPr>
          <a:xfrm>
            <a:off x="11094098" y="251927"/>
            <a:ext cx="45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7445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A739-A8EA-479B-B64C-C2DEC71FE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PHENYTOIN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7B228-001F-4990-AD19-A18CFFCC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2450" y="1845734"/>
            <a:ext cx="342323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Extensively metabolized in </a:t>
            </a:r>
            <a:r>
              <a:rPr lang="en-US" b="1" dirty="0">
                <a:solidFill>
                  <a:srgbClr val="FF0000"/>
                </a:solidFill>
              </a:rPr>
              <a:t>liver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by </a:t>
            </a:r>
            <a:r>
              <a:rPr lang="en-US" b="1" dirty="0">
                <a:solidFill>
                  <a:srgbClr val="FF0000"/>
                </a:solidFill>
              </a:rPr>
              <a:t>CYP2C9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CYP2C9*3 or CYP2C9*6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markedly impaired metabolism after taking a usual dose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severe phenytoin toxicity </a:t>
            </a:r>
            <a:r>
              <a:rPr lang="en-US" dirty="0"/>
              <a:t> </a:t>
            </a:r>
          </a:p>
          <a:p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E53C8-E0B3-4525-AC8C-647832BBC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19287"/>
            <a:ext cx="6635170" cy="3019425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EB00DBF5-6BA5-4CE3-B2D6-257FCB504AEF}"/>
              </a:ext>
            </a:extLst>
          </p:cNvPr>
          <p:cNvSpPr/>
          <p:nvPr/>
        </p:nvSpPr>
        <p:spPr>
          <a:xfrm>
            <a:off x="8865618" y="3428999"/>
            <a:ext cx="287259" cy="48700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4E06D6D-5AA4-40E3-85BE-1A9914BCE9C4}"/>
              </a:ext>
            </a:extLst>
          </p:cNvPr>
          <p:cNvSpPr/>
          <p:nvPr/>
        </p:nvSpPr>
        <p:spPr>
          <a:xfrm>
            <a:off x="8865618" y="4638312"/>
            <a:ext cx="287259" cy="48700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ABFF1-1C1D-429F-B773-28BCE997E5D3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2806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24CA-1CDB-4815-A070-D7119873A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3925"/>
          </a:xfrm>
        </p:spPr>
        <p:txBody>
          <a:bodyPr/>
          <a:lstStyle/>
          <a:p>
            <a:r>
              <a:rPr lang="en-US" b="1" dirty="0"/>
              <a:t>                         </a:t>
            </a:r>
            <a:r>
              <a:rPr lang="en-US" dirty="0">
                <a:latin typeface="+mn-lt"/>
              </a:rPr>
              <a:t>DIFFERENCE</a:t>
            </a:r>
            <a:endParaRPr lang="en-IN" dirty="0">
              <a:latin typeface="+mn-lt"/>
            </a:endParaRPr>
          </a:p>
        </p:txBody>
      </p:sp>
      <p:pic>
        <p:nvPicPr>
          <p:cNvPr id="11266" name="Picture 2" descr="Pharmacogenomics Pharmacogenetics Genetic toxicology&#10;use of genetic&#10;information to guide&#10;the choice of drug&#10;and dose on an...">
            <a:extLst>
              <a:ext uri="{FF2B5EF4-FFF2-40B4-BE49-F238E27FC236}">
                <a16:creationId xmlns:a16="http://schemas.microsoft.com/office/drawing/2014/main" id="{C5A38CFE-E1FB-4D2E-986D-35805068F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4" b="8383"/>
          <a:stretch/>
        </p:blipFill>
        <p:spPr bwMode="auto">
          <a:xfrm>
            <a:off x="340053" y="1464926"/>
            <a:ext cx="11653935" cy="460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9CA482-1197-406E-8960-29FC7B5F6A1A}"/>
              </a:ext>
            </a:extLst>
          </p:cNvPr>
          <p:cNvSpPr txBox="1"/>
          <p:nvPr/>
        </p:nvSpPr>
        <p:spPr>
          <a:xfrm>
            <a:off x="11364686" y="286603"/>
            <a:ext cx="39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25499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EE415-3F08-4298-AC83-5C50E2337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PHENYTOIN/CARBAMAZEPINE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8D81D-5F8A-4194-822F-CECC2BD97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The functional polymorphism in the </a:t>
            </a:r>
            <a:r>
              <a:rPr lang="en-US" b="1" dirty="0">
                <a:solidFill>
                  <a:srgbClr val="FF0000"/>
                </a:solidFill>
              </a:rPr>
              <a:t>SCN1A gene </a:t>
            </a:r>
            <a:r>
              <a:rPr lang="en-US" dirty="0">
                <a:solidFill>
                  <a:schemeClr val="tx1"/>
                </a:solidFill>
              </a:rPr>
              <a:t>(sodium channels in neuron)</a:t>
            </a:r>
            <a:r>
              <a:rPr lang="en-US" dirty="0"/>
              <a:t> (</a:t>
            </a:r>
            <a:r>
              <a:rPr lang="en-US" b="1" dirty="0">
                <a:solidFill>
                  <a:srgbClr val="FF0000"/>
                </a:solidFill>
              </a:rPr>
              <a:t>IVS5-91 </a:t>
            </a:r>
            <a:r>
              <a:rPr lang="en-US" dirty="0">
                <a:solidFill>
                  <a:schemeClr val="tx1"/>
                </a:solidFill>
              </a:rPr>
              <a:t>allele)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  markedly reduced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phenytoin </a:t>
            </a:r>
            <a:r>
              <a:rPr lang="en-US" dirty="0">
                <a:solidFill>
                  <a:schemeClr val="tx1"/>
                </a:solidFill>
              </a:rPr>
              <a:t>dose required.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 </a:t>
            </a:r>
            <a:r>
              <a:rPr lang="en-US" dirty="0">
                <a:solidFill>
                  <a:schemeClr val="tx1"/>
                </a:solidFill>
              </a:rPr>
              <a:t>Similarly, the SCN1A </a:t>
            </a:r>
            <a:r>
              <a:rPr lang="en-US" b="1" dirty="0">
                <a:solidFill>
                  <a:srgbClr val="FF0000"/>
                </a:solidFill>
              </a:rPr>
              <a:t>IVS5-91 G allele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 significantly reduced </a:t>
            </a:r>
            <a:r>
              <a:rPr lang="en-US" b="1" dirty="0">
                <a:solidFill>
                  <a:srgbClr val="FF0000"/>
                </a:solidFill>
              </a:rPr>
              <a:t>carbamazepine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doses.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E4948AF-0213-4F33-9EC3-04ECA2FE4ED9}"/>
              </a:ext>
            </a:extLst>
          </p:cNvPr>
          <p:cNvSpPr/>
          <p:nvPr/>
        </p:nvSpPr>
        <p:spPr>
          <a:xfrm>
            <a:off x="3629607" y="2212397"/>
            <a:ext cx="261256" cy="46911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895883E-DEB0-431C-B8F8-ACB4C96549B6}"/>
              </a:ext>
            </a:extLst>
          </p:cNvPr>
          <p:cNvSpPr/>
          <p:nvPr/>
        </p:nvSpPr>
        <p:spPr>
          <a:xfrm>
            <a:off x="3629605" y="4040745"/>
            <a:ext cx="261257" cy="46911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01DF-F5C5-41DF-83F0-15F9CF9485F3}"/>
              </a:ext>
            </a:extLst>
          </p:cNvPr>
          <p:cNvSpPr txBox="1"/>
          <p:nvPr/>
        </p:nvSpPr>
        <p:spPr>
          <a:xfrm>
            <a:off x="11237167" y="286603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4839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53FC52-8516-467A-8C59-12088321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23" y="145915"/>
            <a:ext cx="2482499" cy="797668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libri (Body)"/>
              </a:rPr>
              <a:t>CODEINE</a:t>
            </a:r>
            <a:endParaRPr lang="en-IN" b="1" dirty="0">
              <a:solidFill>
                <a:schemeClr val="tx1"/>
              </a:solidFill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9176F-2826-41A4-9CA3-BBC3FFDFD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49" y="0"/>
            <a:ext cx="6885967" cy="6186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3EC0D1-5DEC-4CDF-9CE5-AD1781423144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5037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4D2A-E57F-46A0-9D7A-C4FE6A8D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libri (Body)"/>
              </a:rPr>
              <a:t>CODEINE</a:t>
            </a:r>
            <a:endParaRPr lang="en-IN" b="1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F56B4-281A-46FB-91A7-C7C787F4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176" y="1845733"/>
            <a:ext cx="5580503" cy="50122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</a:rPr>
              <a:t>Metabolized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by CYP2D6-mediated O-demethylation </a:t>
            </a:r>
            <a:r>
              <a:rPr lang="en-US" sz="2800" dirty="0">
                <a:solidFill>
                  <a:schemeClr val="tx1"/>
                </a:solidFill>
              </a:rPr>
              <a:t>to generate pharmacologically active metabolite, </a:t>
            </a:r>
            <a:r>
              <a:rPr lang="en-US" sz="2800" b="1" dirty="0">
                <a:solidFill>
                  <a:srgbClr val="FF0000"/>
                </a:solidFill>
              </a:rPr>
              <a:t>MORPHINE.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</a:rPr>
              <a:t>CYP2D6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poor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metabolizers – </a:t>
            </a:r>
            <a:r>
              <a:rPr lang="en-US" sz="2800" b="1" dirty="0">
                <a:solidFill>
                  <a:srgbClr val="FF0000"/>
                </a:solidFill>
              </a:rPr>
              <a:t>reduced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analgesic effect of codeine</a:t>
            </a:r>
            <a:r>
              <a:rPr lang="en-US" sz="2800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</a:rPr>
              <a:t>CYP2D6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ultrarapid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metabolizers –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increased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response of normal doses or severe </a:t>
            </a:r>
            <a:r>
              <a:rPr lang="en-US" sz="2800" b="1" dirty="0">
                <a:solidFill>
                  <a:srgbClr val="FF0000"/>
                </a:solidFill>
              </a:rPr>
              <a:t>toxicity</a:t>
            </a:r>
            <a:r>
              <a:rPr lang="en-US" sz="2800" dirty="0"/>
              <a:t>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DEECE-85E4-47B0-A1C6-9598D9A2F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9" t="19996" b="3759"/>
          <a:stretch/>
        </p:blipFill>
        <p:spPr>
          <a:xfrm>
            <a:off x="168675" y="1845733"/>
            <a:ext cx="5308847" cy="4466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689D56-E854-424B-B26B-F2C853460FBF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2820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438C5-12B7-4863-88BE-4432F92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19"/>
            <a:ext cx="3474720" cy="72568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TACROLIMUS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CA7A4-9264-40D4-8421-8C84FF7E1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8464" y="1845734"/>
            <a:ext cx="2137216" cy="402336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CYP3A4/3A5/3A7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polymorphisms</a:t>
            </a:r>
          </a:p>
          <a:p>
            <a:r>
              <a:rPr lang="en-US" dirty="0"/>
              <a:t> </a:t>
            </a:r>
          </a:p>
          <a:p>
            <a:r>
              <a:rPr lang="en-US" b="1" dirty="0">
                <a:solidFill>
                  <a:srgbClr val="FF0000"/>
                </a:solidFill>
              </a:rPr>
              <a:t>poor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metabolizers</a:t>
            </a:r>
          </a:p>
          <a:p>
            <a:r>
              <a:rPr lang="en-US" dirty="0"/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drug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toxicity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B359C-6EDB-4DFB-B078-CABCC9720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051" y="-165371"/>
            <a:ext cx="5283042" cy="3764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9C1F9-08EA-4224-99BD-5988148D6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723" y="3599234"/>
            <a:ext cx="4766553" cy="3258766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6BC3F03D-290C-42C1-91B0-352B5A8D514A}"/>
              </a:ext>
            </a:extLst>
          </p:cNvPr>
          <p:cNvSpPr/>
          <p:nvPr/>
        </p:nvSpPr>
        <p:spPr>
          <a:xfrm>
            <a:off x="9799813" y="2562767"/>
            <a:ext cx="287259" cy="48700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001B4CD-C2A5-4D29-8BF0-CFF38DABFEA1}"/>
              </a:ext>
            </a:extLst>
          </p:cNvPr>
          <p:cNvSpPr/>
          <p:nvPr/>
        </p:nvSpPr>
        <p:spPr>
          <a:xfrm>
            <a:off x="9799813" y="3429000"/>
            <a:ext cx="287259" cy="48700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DAF9E3-8BBE-418A-908A-9EBECC04CD81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9421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8ED50-D61A-49AF-8086-E478174E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ISONIAZID-INDUCED NEUROPATHY/HEPATOTOXICITY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70841-F316-419F-A8E3-96B2714D0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2" y="1845734"/>
            <a:ext cx="10285667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Polymorphism of </a:t>
            </a:r>
            <a:r>
              <a:rPr lang="en-US" b="1" dirty="0">
                <a:solidFill>
                  <a:srgbClr val="FF0000"/>
                </a:solidFill>
              </a:rPr>
              <a:t>N-Acetyl transferase(NAT2) </a:t>
            </a:r>
            <a:r>
              <a:rPr lang="en-US" dirty="0">
                <a:solidFill>
                  <a:schemeClr val="tx1"/>
                </a:solidFill>
              </a:rPr>
              <a:t>enzyme causes slow/rapid acetylation.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slow acetylators(around 60% of Indian)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isoniazid gets accumulated in the body by daily dosing and may leads to </a:t>
            </a:r>
            <a:r>
              <a:rPr lang="en-US" b="1" dirty="0">
                <a:solidFill>
                  <a:srgbClr val="FF0000"/>
                </a:solidFill>
              </a:rPr>
              <a:t>peripheral neuropathy</a:t>
            </a:r>
            <a:r>
              <a:rPr lang="en-US" dirty="0">
                <a:solidFill>
                  <a:schemeClr val="tx1"/>
                </a:solidFill>
              </a:rPr>
              <a:t>(by inhibiting pyridoxine kinase enzyme that produce active </a:t>
            </a:r>
            <a:r>
              <a:rPr lang="en-US" dirty="0" err="1">
                <a:solidFill>
                  <a:schemeClr val="tx1"/>
                </a:solidFill>
              </a:rPr>
              <a:t>pyridoxyl</a:t>
            </a:r>
            <a:r>
              <a:rPr lang="en-US" dirty="0">
                <a:solidFill>
                  <a:schemeClr val="tx1"/>
                </a:solidFill>
              </a:rPr>
              <a:t> phosphate from pyridoxine.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rapid acetylators(around 40% of Indian</a:t>
            </a:r>
            <a:r>
              <a:rPr lang="en-US" dirty="0"/>
              <a:t>) </a:t>
            </a:r>
            <a:r>
              <a:rPr lang="en-US" dirty="0">
                <a:solidFill>
                  <a:schemeClr val="tx1"/>
                </a:solidFill>
              </a:rPr>
              <a:t>isoniazid gets metabolize faster, leads to higher concentration of acetyl hydrazine, a metabolizing product that cause </a:t>
            </a:r>
            <a:r>
              <a:rPr lang="en-US" b="1" dirty="0">
                <a:solidFill>
                  <a:srgbClr val="FF0000"/>
                </a:solidFill>
              </a:rPr>
              <a:t>hepatotoxicity.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C8786-6B51-430C-A2EA-B81CD1F852E7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4151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953EE2CC-FD29-4315-9CFF-12ED4D5706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7BFFE-D993-46D7-B600-A19C40814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69" y="0"/>
            <a:ext cx="6257925" cy="6638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0F4882-AD6F-4EC1-B3EA-0DF9E8D08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362" y="819004"/>
            <a:ext cx="5161499" cy="4915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17ACFF-E3A9-4602-BA93-D16AFAAB43A3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5305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55809-C1CC-4CCF-844D-63E9B8CB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98720" cy="67204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THIOPURINE DRUGS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516AB-40AD-4291-86E5-7BB02A5F6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432" y="1845734"/>
            <a:ext cx="4728247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The polymorphic thiopurine </a:t>
            </a:r>
            <a:r>
              <a:rPr lang="en-US" b="1" dirty="0">
                <a:solidFill>
                  <a:srgbClr val="FF0000"/>
                </a:solidFill>
              </a:rPr>
              <a:t>S-Methyl-transferase (TPMT)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catalyzes the methylation of 6-MP and AZA (after the conversion of AZA to 6-MP).</a:t>
            </a:r>
          </a:p>
          <a:p>
            <a:r>
              <a:rPr lang="en-US" dirty="0">
                <a:solidFill>
                  <a:schemeClr val="tx1"/>
                </a:solidFill>
              </a:rPr>
              <a:t>In case of genetically deficient TPMT</a:t>
            </a:r>
            <a:r>
              <a:rPr lang="en-US" b="1" dirty="0">
                <a:solidFill>
                  <a:srgbClr val="FF0000"/>
                </a:solidFill>
              </a:rPr>
              <a:t>(TPMT*2,*3A and *3C),</a:t>
            </a:r>
            <a:r>
              <a:rPr lang="en-US" dirty="0">
                <a:solidFill>
                  <a:schemeClr val="tx1"/>
                </a:solidFill>
              </a:rPr>
              <a:t>it causes increased production of 6-thioguanine nucleotides (6-TGNs) that exert therapeutic and toxic hematologic effects.</a:t>
            </a:r>
          </a:p>
          <a:p>
            <a:r>
              <a:rPr lang="en-US" dirty="0">
                <a:solidFill>
                  <a:schemeClr val="tx1"/>
                </a:solidFill>
              </a:rPr>
              <a:t>Low TPMT-Toxicity with standard dose.</a:t>
            </a:r>
          </a:p>
          <a:p>
            <a:r>
              <a:rPr lang="en-US" dirty="0">
                <a:solidFill>
                  <a:schemeClr val="tx1"/>
                </a:solidFill>
              </a:rPr>
              <a:t>High TPMT-undertreated. 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E8FFE-27A9-46F3-8B57-AD8185191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93" y="565507"/>
            <a:ext cx="5600341" cy="564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DD50C-D9F8-4B99-AB6F-CA8B01CFC88C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0483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8D65-A60A-43B6-972D-4AC2BD1D3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02" y="108134"/>
            <a:ext cx="8534992" cy="73087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5-FLUOROURACIL/CAPECITABINE</a:t>
            </a:r>
            <a:r>
              <a:rPr lang="en-US" b="1" dirty="0">
                <a:latin typeface="+mn-lt"/>
              </a:rPr>
              <a:t>:</a:t>
            </a:r>
            <a:endParaRPr lang="en-IN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891E7-C083-4FC3-8633-11C335CCC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826" y="1143927"/>
            <a:ext cx="9613861" cy="5023834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                     </a:t>
            </a:r>
            <a:r>
              <a:rPr lang="en-US" sz="2900" dirty="0" err="1">
                <a:solidFill>
                  <a:schemeClr val="tx1"/>
                </a:solidFill>
                <a:latin typeface="+mj-lt"/>
              </a:rPr>
              <a:t>Dihydropyrimidine</a:t>
            </a:r>
            <a:r>
              <a:rPr lang="en-US" sz="2900" dirty="0">
                <a:solidFill>
                  <a:schemeClr val="tx1"/>
                </a:solidFill>
                <a:latin typeface="+mj-lt"/>
              </a:rPr>
              <a:t> dehydrogenase (DPD) enzyme </a:t>
            </a:r>
            <a:r>
              <a:rPr lang="en-US" sz="2900" dirty="0">
                <a:latin typeface="+mj-lt"/>
              </a:rPr>
              <a:t>- </a:t>
            </a:r>
            <a:r>
              <a:rPr lang="en-US" sz="2900" b="1" dirty="0">
                <a:solidFill>
                  <a:srgbClr val="FF0000"/>
                </a:solidFill>
                <a:latin typeface="+mj-lt"/>
              </a:rPr>
              <a:t>DPYD gene</a:t>
            </a:r>
            <a:r>
              <a:rPr lang="en-US" sz="2900" dirty="0">
                <a:latin typeface="+mj-lt"/>
              </a:rPr>
              <a:t>,</a:t>
            </a:r>
          </a:p>
          <a:p>
            <a:endParaRPr lang="en-US" sz="2900" dirty="0">
              <a:latin typeface="+mj-lt"/>
            </a:endParaRPr>
          </a:p>
          <a:p>
            <a:pPr marL="0" indent="0">
              <a:buNone/>
            </a:pPr>
            <a:r>
              <a:rPr lang="en-US" sz="2900" dirty="0">
                <a:latin typeface="+mj-lt"/>
              </a:rPr>
              <a:t>                                    </a:t>
            </a:r>
            <a:r>
              <a:rPr lang="en-US" sz="2900" dirty="0">
                <a:solidFill>
                  <a:schemeClr val="tx1"/>
                </a:solidFill>
                <a:latin typeface="+mj-lt"/>
              </a:rPr>
              <a:t>rate-limiting step - pyrimidine catabolism </a:t>
            </a:r>
          </a:p>
          <a:p>
            <a:pPr marL="0" indent="0">
              <a:buNone/>
            </a:pPr>
            <a:endParaRPr lang="en-US" sz="2900" dirty="0">
              <a:latin typeface="+mj-lt"/>
            </a:endParaRPr>
          </a:p>
          <a:p>
            <a:pPr marL="0" indent="0">
              <a:buNone/>
            </a:pPr>
            <a:r>
              <a:rPr lang="en-US" sz="2900" dirty="0">
                <a:latin typeface="+mj-lt"/>
              </a:rPr>
              <a:t>   </a:t>
            </a:r>
            <a:r>
              <a:rPr lang="en-US" sz="2900" dirty="0">
                <a:solidFill>
                  <a:schemeClr val="tx1"/>
                </a:solidFill>
                <a:latin typeface="+mj-lt"/>
              </a:rPr>
              <a:t>deactivates more than 80% of standard doses of 5-FU and the oral 5-FU </a:t>
            </a:r>
            <a:r>
              <a:rPr lang="en-US" sz="2900" b="1" dirty="0">
                <a:solidFill>
                  <a:srgbClr val="FF0000"/>
                </a:solidFill>
                <a:latin typeface="+mj-lt"/>
              </a:rPr>
              <a:t>prodrug</a:t>
            </a:r>
            <a:r>
              <a:rPr lang="en-US" sz="2900" dirty="0">
                <a:solidFill>
                  <a:schemeClr val="tx1"/>
                </a:solidFill>
                <a:latin typeface="+mj-lt"/>
              </a:rPr>
              <a:t> capecitabine</a:t>
            </a:r>
            <a:r>
              <a:rPr lang="en-US" sz="2900" dirty="0">
                <a:latin typeface="+mj-lt"/>
              </a:rPr>
              <a:t>.</a:t>
            </a:r>
          </a:p>
          <a:p>
            <a:r>
              <a:rPr lang="en-US" sz="2900" dirty="0">
                <a:latin typeface="+mj-lt"/>
              </a:rPr>
              <a:t>                       </a:t>
            </a:r>
            <a:r>
              <a:rPr lang="en-US" sz="2900" b="1" dirty="0">
                <a:solidFill>
                  <a:srgbClr val="FF0000"/>
                </a:solidFill>
                <a:latin typeface="+mj-lt"/>
              </a:rPr>
              <a:t>True deficiency </a:t>
            </a:r>
            <a:r>
              <a:rPr lang="en-US" sz="2900" dirty="0">
                <a:solidFill>
                  <a:schemeClr val="tx1"/>
                </a:solidFill>
                <a:latin typeface="+mj-lt"/>
              </a:rPr>
              <a:t>of DPD-</a:t>
            </a:r>
            <a:r>
              <a:rPr lang="en-US" sz="29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900" b="1" dirty="0">
                <a:solidFill>
                  <a:srgbClr val="FF0000"/>
                </a:solidFill>
                <a:latin typeface="+mj-lt"/>
              </a:rPr>
              <a:t>5% </a:t>
            </a:r>
            <a:r>
              <a:rPr lang="en-US" sz="2900" dirty="0">
                <a:solidFill>
                  <a:schemeClr val="tx1"/>
                </a:solidFill>
                <a:latin typeface="+mj-lt"/>
              </a:rPr>
              <a:t>of the overall population</a:t>
            </a:r>
          </a:p>
          <a:p>
            <a:endParaRPr lang="en-US" sz="29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/>
                </a:solidFill>
                <a:latin typeface="+mj-lt"/>
              </a:rPr>
              <a:t>                      lack of enzymatic activity - increases the half life of the drug</a:t>
            </a:r>
          </a:p>
          <a:p>
            <a:pPr marL="0" indent="0">
              <a:buNone/>
            </a:pPr>
            <a:endParaRPr lang="en-US" sz="2900" dirty="0">
              <a:latin typeface="+mj-lt"/>
            </a:endParaRPr>
          </a:p>
          <a:p>
            <a:pPr marL="0" indent="0">
              <a:buNone/>
            </a:pPr>
            <a:r>
              <a:rPr lang="en-US" sz="2900" dirty="0">
                <a:latin typeface="+mj-lt"/>
              </a:rPr>
              <a:t>                      </a:t>
            </a:r>
            <a:r>
              <a:rPr lang="en-US" sz="2900" dirty="0">
                <a:solidFill>
                  <a:schemeClr val="tx1"/>
                </a:solidFill>
                <a:latin typeface="+mj-lt"/>
              </a:rPr>
              <a:t>resulting in </a:t>
            </a:r>
            <a:r>
              <a:rPr lang="en-US" sz="2900" b="1" dirty="0">
                <a:solidFill>
                  <a:srgbClr val="FF0000"/>
                </a:solidFill>
                <a:latin typeface="+mj-lt"/>
              </a:rPr>
              <a:t>excess drug accumulation and toxicity</a:t>
            </a:r>
            <a:r>
              <a:rPr lang="en-US" sz="2900" dirty="0">
                <a:latin typeface="+mj-lt"/>
              </a:rPr>
              <a:t>.</a:t>
            </a:r>
          </a:p>
          <a:p>
            <a:r>
              <a:rPr lang="en-US" sz="2900" dirty="0">
                <a:latin typeface="+mj-lt"/>
              </a:rPr>
              <a:t>                </a:t>
            </a:r>
            <a:r>
              <a:rPr lang="en-US" sz="2900" b="1" dirty="0">
                <a:solidFill>
                  <a:srgbClr val="FF0000"/>
                </a:solidFill>
                <a:latin typeface="+mj-lt"/>
              </a:rPr>
              <a:t>3-5% </a:t>
            </a:r>
            <a:r>
              <a:rPr lang="en-US" sz="2900" dirty="0">
                <a:solidFill>
                  <a:schemeClr val="tx1"/>
                </a:solidFill>
                <a:latin typeface="+mj-lt"/>
              </a:rPr>
              <a:t>of the population has a </a:t>
            </a:r>
            <a:r>
              <a:rPr lang="en-US" sz="2900" b="1" dirty="0">
                <a:solidFill>
                  <a:srgbClr val="FF0000"/>
                </a:solidFill>
                <a:latin typeface="+mj-lt"/>
              </a:rPr>
              <a:t>partial DPD deficiency </a:t>
            </a:r>
          </a:p>
          <a:p>
            <a:endParaRPr lang="en-US" sz="2900" dirty="0">
              <a:latin typeface="+mj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/>
                </a:solidFill>
                <a:latin typeface="+mj-lt"/>
              </a:rPr>
              <a:t>                   potentially limits their ability to fully metabolize the drug,</a:t>
            </a:r>
          </a:p>
          <a:p>
            <a:pPr marL="0" indent="0">
              <a:buNone/>
            </a:pPr>
            <a:endParaRPr lang="en-US" sz="2900" dirty="0">
              <a:latin typeface="+mj-lt"/>
            </a:endParaRPr>
          </a:p>
          <a:p>
            <a:pPr marL="0" indent="0">
              <a:buNone/>
            </a:pPr>
            <a:r>
              <a:rPr lang="en-US" sz="2900" dirty="0">
                <a:latin typeface="+mj-lt"/>
              </a:rPr>
              <a:t>        </a:t>
            </a:r>
            <a:r>
              <a:rPr lang="en-US" sz="2900" dirty="0">
                <a:solidFill>
                  <a:schemeClr val="tx1"/>
                </a:solidFill>
                <a:latin typeface="+mj-lt"/>
              </a:rPr>
              <a:t>toxicity like severe (grade III/IV) and </a:t>
            </a:r>
            <a:r>
              <a:rPr lang="en-US" sz="2900" b="1" dirty="0">
                <a:solidFill>
                  <a:srgbClr val="FF0000"/>
                </a:solidFill>
                <a:latin typeface="+mj-lt"/>
              </a:rPr>
              <a:t>potentially fatal neutropenia,mucositis,diarrhoea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2CEC1A6-4D46-480C-9FEE-BBED18919CA4}"/>
              </a:ext>
            </a:extLst>
          </p:cNvPr>
          <p:cNvSpPr/>
          <p:nvPr/>
        </p:nvSpPr>
        <p:spPr>
          <a:xfrm>
            <a:off x="3586567" y="1397078"/>
            <a:ext cx="261257" cy="30778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28A4D49-C9F8-4219-AD54-E45C94A13DC2}"/>
              </a:ext>
            </a:extLst>
          </p:cNvPr>
          <p:cNvSpPr/>
          <p:nvPr/>
        </p:nvSpPr>
        <p:spPr>
          <a:xfrm>
            <a:off x="3555125" y="2125147"/>
            <a:ext cx="261257" cy="30778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96E2CAB-6521-439F-BE2C-F7D2D4DE5605}"/>
              </a:ext>
            </a:extLst>
          </p:cNvPr>
          <p:cNvSpPr/>
          <p:nvPr/>
        </p:nvSpPr>
        <p:spPr>
          <a:xfrm>
            <a:off x="3541439" y="3012440"/>
            <a:ext cx="261257" cy="3732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77079C0-9E39-45B9-A48C-8935AA575AD9}"/>
              </a:ext>
            </a:extLst>
          </p:cNvPr>
          <p:cNvSpPr/>
          <p:nvPr/>
        </p:nvSpPr>
        <p:spPr>
          <a:xfrm>
            <a:off x="3530013" y="3697763"/>
            <a:ext cx="261257" cy="3732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B244E4F-CEE4-4AE4-ABD6-1C5CBA03D76F}"/>
              </a:ext>
            </a:extLst>
          </p:cNvPr>
          <p:cNvSpPr/>
          <p:nvPr/>
        </p:nvSpPr>
        <p:spPr>
          <a:xfrm>
            <a:off x="3518587" y="4709540"/>
            <a:ext cx="261257" cy="3732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0A7A88A-A310-4668-869C-FD5BDD744625}"/>
              </a:ext>
            </a:extLst>
          </p:cNvPr>
          <p:cNvSpPr/>
          <p:nvPr/>
        </p:nvSpPr>
        <p:spPr>
          <a:xfrm>
            <a:off x="3530013" y="5340848"/>
            <a:ext cx="261257" cy="3732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C024AF-1812-4507-B09F-93AA42CDB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237" y="690239"/>
            <a:ext cx="3845890" cy="56277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9D712A-89AC-428D-A6BB-4CC48B8B016D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2599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7C628-3BC4-4172-A15D-075922ED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IRINOTECAN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EB944-35A2-466E-A39B-80D00F780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metabolite of irinotecan,i.e.,</a:t>
            </a:r>
            <a:r>
              <a:rPr lang="en-US" b="1" dirty="0">
                <a:solidFill>
                  <a:srgbClr val="FF0000"/>
                </a:solidFill>
              </a:rPr>
              <a:t>SN38</a:t>
            </a:r>
            <a:r>
              <a:rPr lang="en-US" dirty="0"/>
              <a:t>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chemeClr val="tx1"/>
                </a:solidFill>
              </a:rPr>
              <a:t>eliminated by glucuronidation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lower UGT1A1 activity due to </a:t>
            </a:r>
            <a:r>
              <a:rPr lang="en-US" b="1" dirty="0">
                <a:solidFill>
                  <a:srgbClr val="FF0000"/>
                </a:solidFill>
              </a:rPr>
              <a:t>UGT1A1*28 allele</a:t>
            </a:r>
            <a:r>
              <a:rPr lang="en-US" dirty="0"/>
              <a:t>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leads to reduced transcription of enzyme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          risk of toxicity.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C313A76-49C6-4D71-9FC2-8F3AA4CBE7E1}"/>
              </a:ext>
            </a:extLst>
          </p:cNvPr>
          <p:cNvSpPr/>
          <p:nvPr/>
        </p:nvSpPr>
        <p:spPr>
          <a:xfrm>
            <a:off x="3023116" y="2265676"/>
            <a:ext cx="261257" cy="3732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7DA5216-0382-4639-9FDD-088067274A6E}"/>
              </a:ext>
            </a:extLst>
          </p:cNvPr>
          <p:cNvSpPr/>
          <p:nvPr/>
        </p:nvSpPr>
        <p:spPr>
          <a:xfrm>
            <a:off x="3023116" y="3242387"/>
            <a:ext cx="261257" cy="3732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657280E-6604-4B49-8E11-15AEBCC69EE4}"/>
              </a:ext>
            </a:extLst>
          </p:cNvPr>
          <p:cNvSpPr/>
          <p:nvPr/>
        </p:nvSpPr>
        <p:spPr>
          <a:xfrm>
            <a:off x="3023116" y="4132128"/>
            <a:ext cx="261257" cy="3732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1ED89ED5-C210-4EFB-B76A-7789764896D9}"/>
              </a:ext>
            </a:extLst>
          </p:cNvPr>
          <p:cNvSpPr/>
          <p:nvPr/>
        </p:nvSpPr>
        <p:spPr>
          <a:xfrm>
            <a:off x="3023115" y="5000611"/>
            <a:ext cx="261257" cy="3732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AD8612-482C-43BA-B2DC-24D881BD8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58" y="0"/>
            <a:ext cx="5845595" cy="62942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0F0287-B693-49FD-963F-744C3010DDEE}"/>
              </a:ext>
            </a:extLst>
          </p:cNvPr>
          <p:cNvSpPr txBox="1"/>
          <p:nvPr/>
        </p:nvSpPr>
        <p:spPr>
          <a:xfrm>
            <a:off x="11547036" y="194400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7429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9FA6A-A47F-409B-8960-989B394A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71" y="213064"/>
            <a:ext cx="4833003" cy="7963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SUCCINYL CHOLINE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508DB-5446-4566-9581-81E7CA00F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552" y="1845734"/>
            <a:ext cx="2602970" cy="40233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SUCCINYL CHOLINE: </a:t>
            </a:r>
            <a:r>
              <a:rPr lang="en-US" b="1" dirty="0">
                <a:solidFill>
                  <a:srgbClr val="FF0000"/>
                </a:solidFill>
              </a:rPr>
              <a:t>atypical pseudocholinesterase </a:t>
            </a:r>
            <a:r>
              <a:rPr lang="en-US" dirty="0">
                <a:solidFill>
                  <a:schemeClr val="tx1"/>
                </a:solidFill>
              </a:rPr>
              <a:t>produces prolong </a:t>
            </a:r>
            <a:r>
              <a:rPr lang="en-US" dirty="0" err="1">
                <a:solidFill>
                  <a:schemeClr val="tx1"/>
                </a:solidFill>
              </a:rPr>
              <a:t>apnoea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5FCF6-F4D1-4630-B810-25D12BF4D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875" y="97654"/>
            <a:ext cx="4540145" cy="6249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BAEDA8-0337-4D03-BF33-075BE4910085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0552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C621-831F-4E20-9579-A70634BC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</a:t>
            </a:r>
            <a:r>
              <a:rPr lang="en-US" b="1" dirty="0">
                <a:latin typeface="+mn-lt"/>
              </a:rPr>
              <a:t>WHY   ? ?  ?  ?   ?    ?</a:t>
            </a:r>
            <a:endParaRPr lang="en-IN" b="1" dirty="0">
              <a:latin typeface="+mn-lt"/>
            </a:endParaRPr>
          </a:p>
        </p:txBody>
      </p:sp>
      <p:pic>
        <p:nvPicPr>
          <p:cNvPr id="19458" name="Picture 2" descr="See the source image">
            <a:extLst>
              <a:ext uri="{FF2B5EF4-FFF2-40B4-BE49-F238E27FC236}">
                <a16:creationId xmlns:a16="http://schemas.microsoft.com/office/drawing/2014/main" id="{BFC027E3-2A1E-4B1A-BBB2-07AC8CCEF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" t="10969" r="257" b="38525"/>
          <a:stretch/>
        </p:blipFill>
        <p:spPr bwMode="auto">
          <a:xfrm>
            <a:off x="1097281" y="1737360"/>
            <a:ext cx="10559100" cy="44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See the source image">
            <a:extLst>
              <a:ext uri="{FF2B5EF4-FFF2-40B4-BE49-F238E27FC236}">
                <a16:creationId xmlns:a16="http://schemas.microsoft.com/office/drawing/2014/main" id="{B695056E-B6E5-489C-9B0C-F72822383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58" t="61496" r="3115" b="32517"/>
          <a:stretch/>
        </p:blipFill>
        <p:spPr bwMode="auto">
          <a:xfrm>
            <a:off x="5094514" y="4469364"/>
            <a:ext cx="2239347" cy="4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AA1C2D-CF6D-43BF-B76B-A2DA19BAEBE3}"/>
              </a:ext>
            </a:extLst>
          </p:cNvPr>
          <p:cNvSpPr txBox="1"/>
          <p:nvPr/>
        </p:nvSpPr>
        <p:spPr>
          <a:xfrm>
            <a:off x="11243388" y="205273"/>
            <a:ext cx="412993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2861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E8DBC-009C-4556-9083-C4CC9C15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HALOTHANE</a:t>
            </a:r>
            <a:endParaRPr lang="en-IN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BB7A0-6B88-4115-9836-7C955B639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Malignant hyperthermia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abnormal calcium release from sarcoplasmic reticulum </a:t>
            </a:r>
            <a:r>
              <a:rPr lang="en-US" b="1" dirty="0">
                <a:solidFill>
                  <a:srgbClr val="FF0000"/>
                </a:solidFill>
              </a:rPr>
              <a:t>(SR)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due to ryanodine receptor mutation (of the three forms of the ryanodine receptor, RYR1, RYR2 and RYR3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only mutations in RYR1 have been linked to Malignant Hyperthermia).</a:t>
            </a:r>
          </a:p>
          <a:p>
            <a:endParaRPr lang="en-IN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29DFD40-7432-4ED4-A5D1-9643294A68C3}"/>
              </a:ext>
            </a:extLst>
          </p:cNvPr>
          <p:cNvSpPr/>
          <p:nvPr/>
        </p:nvSpPr>
        <p:spPr>
          <a:xfrm>
            <a:off x="2574343" y="2274042"/>
            <a:ext cx="261257" cy="3732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B563E39-3D0C-4070-AFD1-82A2A0FBEC94}"/>
              </a:ext>
            </a:extLst>
          </p:cNvPr>
          <p:cNvSpPr/>
          <p:nvPr/>
        </p:nvSpPr>
        <p:spPr>
          <a:xfrm>
            <a:off x="2552962" y="3242387"/>
            <a:ext cx="261257" cy="3732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93797-200C-4275-96C4-5ADFA6321ACC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94109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F8B0-1519-4FBE-BA3C-51765076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libri (Body)"/>
              </a:rPr>
              <a:t>TRASTUZUMAB &amp; CETUXIMAB</a:t>
            </a:r>
            <a:endParaRPr lang="en-IN" b="1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4AFB9-0B76-4965-9EBB-3BB6480B1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343" y="1848720"/>
            <a:ext cx="9613861" cy="46330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human epidermal growth factor receptor 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HER2/ErbB2</a:t>
            </a:r>
            <a:r>
              <a:rPr lang="en-US" dirty="0"/>
              <a:t>) </a:t>
            </a:r>
            <a:r>
              <a:rPr lang="en-US" dirty="0">
                <a:solidFill>
                  <a:schemeClr val="tx1"/>
                </a:solidFill>
              </a:rPr>
              <a:t>gene is amplified in up to 30% of patients with breast cancer,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resulting in the </a:t>
            </a:r>
            <a:r>
              <a:rPr lang="en-US" b="1" dirty="0">
                <a:solidFill>
                  <a:srgbClr val="FF0000"/>
                </a:solidFill>
              </a:rPr>
              <a:t>over expression of the HER2 </a:t>
            </a:r>
            <a:r>
              <a:rPr lang="en-US" dirty="0">
                <a:solidFill>
                  <a:schemeClr val="tx1"/>
                </a:solidFill>
              </a:rPr>
              <a:t>receptor protein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target for </a:t>
            </a:r>
            <a:r>
              <a:rPr lang="en-US" b="1" dirty="0">
                <a:solidFill>
                  <a:srgbClr val="FF0000"/>
                </a:solidFill>
              </a:rPr>
              <a:t>the anti-HER2 monoclonal antibody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that binds to the extracellular domain of EGFR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dirty="0">
                <a:solidFill>
                  <a:schemeClr val="tx1"/>
                </a:solidFill>
              </a:rPr>
              <a:t>specifically block the EGFR-mediated signaling pathway, thus preventing ligand activation of the receptor.</a:t>
            </a:r>
          </a:p>
          <a:p>
            <a:r>
              <a:rPr lang="en-US" dirty="0">
                <a:solidFill>
                  <a:schemeClr val="tx1"/>
                </a:solidFill>
              </a:rPr>
              <a:t>Cetuximab has relatively little inhibition of EGFR-mutant cancer cells (mutation T790M in EGFR), because it is unable to inhibit phosphorylation of the mutant </a:t>
            </a:r>
            <a:r>
              <a:rPr lang="en-US" dirty="0" err="1">
                <a:solidFill>
                  <a:schemeClr val="tx1"/>
                </a:solidFill>
              </a:rPr>
              <a:t>EGFRs</a:t>
            </a:r>
            <a:r>
              <a:rPr lang="en-US" dirty="0" err="1"/>
              <a:t>.</a:t>
            </a:r>
            <a:r>
              <a:rPr lang="en-US" b="1" dirty="0" err="1">
                <a:solidFill>
                  <a:srgbClr val="FF0000"/>
                </a:solidFill>
              </a:rPr>
              <a:t>KRAS</a:t>
            </a:r>
            <a:r>
              <a:rPr lang="en-US" b="1" dirty="0">
                <a:solidFill>
                  <a:srgbClr val="FF0000"/>
                </a:solidFill>
              </a:rPr>
              <a:t> gene.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659281D-9E09-4CFD-AD6A-F49EB91CBEE2}"/>
              </a:ext>
            </a:extLst>
          </p:cNvPr>
          <p:cNvSpPr/>
          <p:nvPr/>
        </p:nvSpPr>
        <p:spPr>
          <a:xfrm>
            <a:off x="3750900" y="2516114"/>
            <a:ext cx="261256" cy="4728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B164A09B-A8A2-45A5-BFD7-30766F353097}"/>
              </a:ext>
            </a:extLst>
          </p:cNvPr>
          <p:cNvSpPr/>
          <p:nvPr/>
        </p:nvSpPr>
        <p:spPr>
          <a:xfrm>
            <a:off x="3750900" y="4341886"/>
            <a:ext cx="261256" cy="472823"/>
          </a:xfrm>
          <a:prstGeom prst="downArrow">
            <a:avLst>
              <a:gd name="adj1" fmla="val 4320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F087C23-8F0F-485C-840B-1E27A91F0D2F}"/>
              </a:ext>
            </a:extLst>
          </p:cNvPr>
          <p:cNvSpPr/>
          <p:nvPr/>
        </p:nvSpPr>
        <p:spPr>
          <a:xfrm>
            <a:off x="3750898" y="3429001"/>
            <a:ext cx="261257" cy="47282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6289C-A55C-494E-A187-EF3687C0EB28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8669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7FC6-DBF6-4EA8-B5BB-F1B122A2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IMATINIB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B9A7B-29D9-447D-A1B0-9FD9FCF3E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Philadelphia (</a:t>
            </a:r>
            <a:r>
              <a:rPr lang="en-US" dirty="0" err="1">
                <a:solidFill>
                  <a:schemeClr val="tx1"/>
                </a:solidFill>
              </a:rPr>
              <a:t>ph</a:t>
            </a:r>
            <a:r>
              <a:rPr lang="en-US" dirty="0">
                <a:solidFill>
                  <a:schemeClr val="tx1"/>
                </a:solidFill>
              </a:rPr>
              <a:t>) chromosome translocation </a:t>
            </a:r>
            <a:r>
              <a:rPr lang="en-US" b="1" dirty="0">
                <a:solidFill>
                  <a:srgbClr val="FF0000"/>
                </a:solidFill>
              </a:rPr>
              <a:t>(t, 9;22), </a:t>
            </a:r>
            <a:r>
              <a:rPr lang="en-US" dirty="0">
                <a:solidFill>
                  <a:schemeClr val="tx1"/>
                </a:solidFill>
              </a:rPr>
              <a:t>resulting in the production of the </a:t>
            </a:r>
            <a:r>
              <a:rPr lang="en-US" b="1" dirty="0">
                <a:solidFill>
                  <a:srgbClr val="FF0000"/>
                </a:solidFill>
              </a:rPr>
              <a:t>breakpoint cluster region-</a:t>
            </a:r>
            <a:r>
              <a:rPr lang="en-US" b="1" dirty="0" err="1">
                <a:solidFill>
                  <a:srgbClr val="FF0000"/>
                </a:solidFill>
              </a:rPr>
              <a:t>abelson</a:t>
            </a:r>
            <a:r>
              <a:rPr lang="en-US" b="1" dirty="0">
                <a:solidFill>
                  <a:srgbClr val="FF0000"/>
                </a:solidFill>
              </a:rPr>
              <a:t> fusion gene (an oncogene)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competitive inhibitor of ATP binding to the ABL kinase, a non-receptor tyrosine kinase</a:t>
            </a:r>
            <a:r>
              <a:rPr lang="en-US" dirty="0"/>
              <a:t>,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thus inhibiting the constitutively activated </a:t>
            </a:r>
            <a:r>
              <a:rPr lang="en-US" b="1" dirty="0">
                <a:solidFill>
                  <a:srgbClr val="FF0000"/>
                </a:solidFill>
              </a:rPr>
              <a:t>BCR-ABL.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Mutations in the kinase domain of BCR/ABL</a:t>
            </a:r>
          </a:p>
          <a:p>
            <a:r>
              <a:rPr lang="en-US" dirty="0">
                <a:solidFill>
                  <a:schemeClr val="tx1"/>
                </a:solidFill>
              </a:rPr>
              <a:t> (including mutations </a:t>
            </a:r>
            <a:r>
              <a:rPr lang="en-US" b="1" dirty="0">
                <a:solidFill>
                  <a:srgbClr val="FF0000"/>
                </a:solidFill>
              </a:rPr>
              <a:t>E255K and T3151</a:t>
            </a:r>
            <a:r>
              <a:rPr lang="en-US" dirty="0"/>
              <a:t>) </a:t>
            </a:r>
          </a:p>
          <a:p>
            <a:r>
              <a:rPr lang="en-US" b="1" dirty="0">
                <a:solidFill>
                  <a:srgbClr val="FF0000"/>
                </a:solidFill>
              </a:rPr>
              <a:t> imatinib resistance. 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BC92B3A1-96D5-47B8-A2B5-CF16B0F8DE3C}"/>
              </a:ext>
            </a:extLst>
          </p:cNvPr>
          <p:cNvSpPr/>
          <p:nvPr/>
        </p:nvSpPr>
        <p:spPr>
          <a:xfrm>
            <a:off x="3496714" y="2985795"/>
            <a:ext cx="261257" cy="3732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Mechanism of action of imatinib">
            <a:extLst>
              <a:ext uri="{FF2B5EF4-FFF2-40B4-BE49-F238E27FC236}">
                <a16:creationId xmlns:a16="http://schemas.microsoft.com/office/drawing/2014/main" id="{F0995F0B-40BF-4101-8C98-72E498BE1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65" y="3083630"/>
            <a:ext cx="5433134" cy="306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39FC2F-DDB4-45D0-B330-FC2DE59FDEA5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2683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02E3A5-B7BC-4AF1-B5C0-65A3E73F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275" y="0"/>
            <a:ext cx="580744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25DDA6-299B-4C9D-B661-5FAD816BD03E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6989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F14D-981D-4710-B065-5AF64B95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IN" dirty="0">
                <a:solidFill>
                  <a:schemeClr val="tx1"/>
                </a:solidFill>
              </a:rPr>
            </a:br>
            <a:r>
              <a:rPr lang="en-IN" b="1" dirty="0">
                <a:solidFill>
                  <a:schemeClr val="tx1"/>
                </a:solidFill>
                <a:latin typeface="+mn-lt"/>
              </a:rPr>
              <a:t>ERLOTINIB &amp; GEFITINIB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1C0C5-BC10-4B9E-BC9C-F0310EFFA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444" y="1837679"/>
            <a:ext cx="9613861" cy="4457676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Increased tyrosine kinase(TK) </a:t>
            </a:r>
            <a:r>
              <a:rPr lang="en-US" dirty="0">
                <a:solidFill>
                  <a:schemeClr val="tx1"/>
                </a:solidFill>
              </a:rPr>
              <a:t>activity of the transmembrane epidermal growth factor receptor (EGFR)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 </a:t>
            </a:r>
            <a:r>
              <a:rPr lang="en-US" dirty="0">
                <a:solidFill>
                  <a:schemeClr val="tx1"/>
                </a:solidFill>
              </a:rPr>
              <a:t>proliferation and metastasis of </a:t>
            </a:r>
            <a:r>
              <a:rPr lang="en-US" dirty="0" err="1">
                <a:solidFill>
                  <a:schemeClr val="tx1"/>
                </a:solidFill>
              </a:rPr>
              <a:t>tumour</a:t>
            </a:r>
            <a:r>
              <a:rPr lang="en-US" dirty="0">
                <a:solidFill>
                  <a:schemeClr val="tx1"/>
                </a:solidFill>
              </a:rPr>
              <a:t> cells.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Gefitinib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a TK inhibitor</a:t>
            </a:r>
            <a:r>
              <a:rPr lang="en-US" dirty="0">
                <a:solidFill>
                  <a:schemeClr val="tx1"/>
                </a:solidFill>
              </a:rPr>
              <a:t>, (first agents designed)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specifically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inhibit the activation of TK activity of the EFGR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through the </a:t>
            </a:r>
            <a:r>
              <a:rPr lang="en-US" b="1" dirty="0">
                <a:solidFill>
                  <a:srgbClr val="FF0000"/>
                </a:solidFill>
              </a:rPr>
              <a:t>competitive binding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of the adenosine triphosphate</a:t>
            </a:r>
            <a:r>
              <a:rPr lang="en-US" b="1" dirty="0">
                <a:solidFill>
                  <a:srgbClr val="FF0000"/>
                </a:solidFill>
              </a:rPr>
              <a:t>(ATP)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binding domain of the receptor,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tx1"/>
                </a:solidFill>
              </a:rPr>
              <a:t>rremarkably</a:t>
            </a:r>
            <a:r>
              <a:rPr lang="en-US" dirty="0">
                <a:solidFill>
                  <a:schemeClr val="tx1"/>
                </a:solidFill>
              </a:rPr>
              <a:t> rapid clinical response in a subgroup of patients with non-small cell lung cancer(NSCLC).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tx1"/>
                </a:solidFill>
              </a:rPr>
              <a:t>Somatic mutations, such as </a:t>
            </a:r>
            <a:r>
              <a:rPr lang="en-IN" dirty="0" err="1">
                <a:solidFill>
                  <a:schemeClr val="tx1"/>
                </a:solidFill>
              </a:rPr>
              <a:t>short,in</a:t>
            </a:r>
            <a:r>
              <a:rPr lang="en-IN" dirty="0">
                <a:solidFill>
                  <a:schemeClr val="tx1"/>
                </a:solidFill>
              </a:rPr>
              <a:t>-frame deletions(relatively common) and single amino acid substitutions(such as L858R),have been identified more frequently causing Erlotinib and Gefitinib resistance</a:t>
            </a:r>
            <a:r>
              <a:rPr lang="en-IN" dirty="0"/>
              <a:t>.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5E05E8D5-B125-40B4-87FA-FF462B8A1436}"/>
              </a:ext>
            </a:extLst>
          </p:cNvPr>
          <p:cNvSpPr/>
          <p:nvPr/>
        </p:nvSpPr>
        <p:spPr>
          <a:xfrm>
            <a:off x="3610941" y="3333235"/>
            <a:ext cx="261257" cy="3732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C4717DB-DE15-4C9D-BEC2-590EEDEF4B34}"/>
              </a:ext>
            </a:extLst>
          </p:cNvPr>
          <p:cNvSpPr/>
          <p:nvPr/>
        </p:nvSpPr>
        <p:spPr>
          <a:xfrm>
            <a:off x="3610941" y="4085747"/>
            <a:ext cx="261257" cy="3732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F664AEF-47FA-4D23-A4F5-5CC4626AC882}"/>
              </a:ext>
            </a:extLst>
          </p:cNvPr>
          <p:cNvSpPr/>
          <p:nvPr/>
        </p:nvSpPr>
        <p:spPr>
          <a:xfrm>
            <a:off x="3610941" y="4838259"/>
            <a:ext cx="261257" cy="3732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1314C735-FA71-41F3-B36B-AAE7AFD99FCC}"/>
              </a:ext>
            </a:extLst>
          </p:cNvPr>
          <p:cNvSpPr/>
          <p:nvPr/>
        </p:nvSpPr>
        <p:spPr>
          <a:xfrm>
            <a:off x="3610942" y="2158517"/>
            <a:ext cx="261257" cy="3732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24F8A-5016-43DF-828B-9A48E07579A6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4034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21C4-6205-4ED6-8F11-370D9278B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A1B42-917E-41B4-B4BA-DD0528B5A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00B8B-0BD9-470F-A7F8-D20E0BA7F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6" y="95250"/>
            <a:ext cx="5248275" cy="666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93BA63-7CCA-4B9B-BBBA-02A95FB00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748" y="85725"/>
            <a:ext cx="5543550" cy="6677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3383CA-C4D6-4768-A271-24491EB83BC7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13128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E40E3-4DC5-4A34-8203-4D869965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SALBUTAMOL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1528-BAA0-4C6C-8BD0-CE0784F54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Beta2-Adrenergic receptor(by </a:t>
            </a:r>
            <a:r>
              <a:rPr lang="en-US" b="1" dirty="0">
                <a:solidFill>
                  <a:srgbClr val="FF0000"/>
                </a:solidFill>
              </a:rPr>
              <a:t>ADBR2 mutation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</a:t>
            </a:r>
            <a:r>
              <a:rPr lang="en-US" dirty="0">
                <a:solidFill>
                  <a:schemeClr val="tx1"/>
                </a:solidFill>
              </a:rPr>
              <a:t>ncreased cardiovascular effects of beta2 agonist.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e.g., increased heart rate is determined by</a:t>
            </a:r>
          </a:p>
          <a:p>
            <a:r>
              <a:rPr lang="en-US" dirty="0">
                <a:solidFill>
                  <a:schemeClr val="tx1"/>
                </a:solidFill>
              </a:rPr>
              <a:t> genetic polymorphism.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EBC2C59-BE3A-428F-AA0E-2E972C296909}"/>
              </a:ext>
            </a:extLst>
          </p:cNvPr>
          <p:cNvSpPr/>
          <p:nvPr/>
        </p:nvSpPr>
        <p:spPr>
          <a:xfrm>
            <a:off x="3674449" y="2338450"/>
            <a:ext cx="261257" cy="3732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1FBDCC9D-F760-4717-A031-C672852A72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142832-3FC4-4F25-B80B-4D9ACA01E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9"/>
          <a:stretch/>
        </p:blipFill>
        <p:spPr>
          <a:xfrm>
            <a:off x="6512875" y="0"/>
            <a:ext cx="5679125" cy="62676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BECDA3-1271-4103-9B0A-4076720D6B16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04838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ACB934-595E-4CB8-B3D0-B0499D8AE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856" y="0"/>
            <a:ext cx="633628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FDA94B-AFB5-46F5-B34B-56546EEE73A8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85566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AD75B-62F5-4E3E-A3BA-D6D4DA99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ERYTHROMYCIN,CISAPRIDE,</a:t>
            </a:r>
            <a:br>
              <a:rPr lang="en-US" b="1" dirty="0">
                <a:solidFill>
                  <a:schemeClr val="tx1"/>
                </a:solidFill>
                <a:latin typeface="+mn-lt"/>
              </a:rPr>
            </a:br>
            <a:r>
              <a:rPr lang="en-US" b="1" dirty="0">
                <a:solidFill>
                  <a:schemeClr val="tx1"/>
                </a:solidFill>
                <a:latin typeface="+mn-lt"/>
              </a:rPr>
              <a:t>CLARITHROMYCIN,QUINIDINE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C1226-0955-46FB-85AA-8610835EF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Mutations in channels gene</a:t>
            </a:r>
            <a:r>
              <a:rPr lang="en-US" b="1" dirty="0">
                <a:solidFill>
                  <a:srgbClr val="FF0000"/>
                </a:solidFill>
              </a:rPr>
              <a:t>(HERG,KvLQT1,Mink,MiRP1 mutation) </a:t>
            </a:r>
            <a:r>
              <a:rPr lang="en-US" dirty="0">
                <a:solidFill>
                  <a:schemeClr val="tx1"/>
                </a:solidFill>
              </a:rPr>
              <a:t>respectively.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increased risk of </a:t>
            </a:r>
            <a:r>
              <a:rPr lang="en-US" b="1" dirty="0">
                <a:solidFill>
                  <a:srgbClr val="FF0000"/>
                </a:solidFill>
              </a:rPr>
              <a:t>drug-induced </a:t>
            </a:r>
            <a:r>
              <a:rPr lang="en-US" b="1" dirty="0" err="1">
                <a:solidFill>
                  <a:srgbClr val="FF0000"/>
                </a:solidFill>
              </a:rPr>
              <a:t>torsades</a:t>
            </a:r>
            <a:r>
              <a:rPr lang="en-US" b="1" dirty="0">
                <a:solidFill>
                  <a:srgbClr val="FF0000"/>
                </a:solidFill>
              </a:rPr>
              <a:t> de pointes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increased QT interval</a:t>
            </a:r>
            <a:r>
              <a:rPr lang="en-US" dirty="0"/>
              <a:t>. </a:t>
            </a:r>
            <a:endParaRPr lang="en-IN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D29182F-4D3D-444A-A546-7D0A429F9F05}"/>
              </a:ext>
            </a:extLst>
          </p:cNvPr>
          <p:cNvSpPr/>
          <p:nvPr/>
        </p:nvSpPr>
        <p:spPr>
          <a:xfrm>
            <a:off x="3567917" y="2258551"/>
            <a:ext cx="213971" cy="46689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1426D-CBE3-4EEB-AEC0-E583096F355C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06108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B1186-D8D8-47C1-97D9-0875DBE49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THE DOPAMINE D4 RECEPTOR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5237B-4F33-42D6-96D6-0F922A56A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D4 receptor gene is an example of a receptor gene-drug interaction leads to toxicity.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Tardive dyskinesia (debilitating and potentially irreversible adverse effect)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 </a:t>
            </a:r>
            <a:r>
              <a:rPr lang="en-US" dirty="0">
                <a:solidFill>
                  <a:schemeClr val="tx1"/>
                </a:solidFill>
              </a:rPr>
              <a:t>25% of patient with first generation anti-psychotics like thioridazine or haloperidol.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Polymorphism of genes encoding for the dopamine D4 receptors- </a:t>
            </a:r>
            <a:r>
              <a:rPr lang="en-US" dirty="0">
                <a:solidFill>
                  <a:schemeClr val="tx1"/>
                </a:solidFill>
              </a:rPr>
              <a:t>risk for tardive dyskinesia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6805500-F12C-4F57-8122-F9D1B68ACEC4}"/>
              </a:ext>
            </a:extLst>
          </p:cNvPr>
          <p:cNvSpPr/>
          <p:nvPr/>
        </p:nvSpPr>
        <p:spPr>
          <a:xfrm>
            <a:off x="3305845" y="2680411"/>
            <a:ext cx="261257" cy="3732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1C0A5-7DCE-4509-B18D-03F16ADF8E87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8866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833DB-CCAD-440D-B803-BE7E92CA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5047"/>
          </a:xfrm>
        </p:spPr>
        <p:txBody>
          <a:bodyPr/>
          <a:lstStyle/>
          <a:p>
            <a:r>
              <a:rPr lang="en-US" b="1" dirty="0"/>
              <a:t>        </a:t>
            </a:r>
            <a:r>
              <a:rPr lang="en-US" b="1" dirty="0">
                <a:latin typeface="+mn-lt"/>
              </a:rPr>
              <a:t>VARIATION IN DRUG RESPONSES</a:t>
            </a:r>
            <a:endParaRPr lang="en-IN" b="1" dirty="0">
              <a:latin typeface="+mn-lt"/>
            </a:endParaRPr>
          </a:p>
        </p:txBody>
      </p:sp>
      <p:pic>
        <p:nvPicPr>
          <p:cNvPr id="5122" name="Picture 2" descr="Exogenous &amp; Endogenous factors contribute to variation in drug response &#10; ">
            <a:extLst>
              <a:ext uri="{FF2B5EF4-FFF2-40B4-BE49-F238E27FC236}">
                <a16:creationId xmlns:a16="http://schemas.microsoft.com/office/drawing/2014/main" id="{C073DFD7-21A2-4839-955E-99D415360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255" y="1331650"/>
            <a:ext cx="9890449" cy="496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A2B400-C105-482F-A835-0A98E9DA4265}"/>
              </a:ext>
            </a:extLst>
          </p:cNvPr>
          <p:cNvSpPr txBox="1"/>
          <p:nvPr/>
        </p:nvSpPr>
        <p:spPr>
          <a:xfrm>
            <a:off x="11155680" y="286603"/>
            <a:ext cx="44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54685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harmacogenomics">
            <a:extLst>
              <a:ext uri="{FF2B5EF4-FFF2-40B4-BE49-F238E27FC236}">
                <a16:creationId xmlns:a16="http://schemas.microsoft.com/office/drawing/2014/main" id="{89BD1F9B-7A79-4D7C-81C3-6DA7D2C15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7" y="90535"/>
            <a:ext cx="6249233" cy="62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EF91AE-5AFC-43A6-98DE-AA4D39939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519" y="221163"/>
            <a:ext cx="5781675" cy="2505075"/>
          </a:xfrm>
          <a:prstGeom prst="rect">
            <a:avLst/>
          </a:prstGeom>
        </p:spPr>
      </p:pic>
      <p:pic>
        <p:nvPicPr>
          <p:cNvPr id="2052" name="Picture 4" descr="Pharmacogenomics">
            <a:extLst>
              <a:ext uri="{FF2B5EF4-FFF2-40B4-BE49-F238E27FC236}">
                <a16:creationId xmlns:a16="http://schemas.microsoft.com/office/drawing/2014/main" id="{FB29C752-6529-483E-8BD3-1C1AFAA72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" t="23669" r="5660" b="13512"/>
          <a:stretch/>
        </p:blipFill>
        <p:spPr bwMode="auto">
          <a:xfrm>
            <a:off x="6373519" y="2595609"/>
            <a:ext cx="5781675" cy="371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E0D2C-316E-48B0-A0FE-1E56D7CF07BE}"/>
              </a:ext>
            </a:extLst>
          </p:cNvPr>
          <p:cNvSpPr txBox="1"/>
          <p:nvPr/>
        </p:nvSpPr>
        <p:spPr>
          <a:xfrm>
            <a:off x="11725469" y="-28817"/>
            <a:ext cx="534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5873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9C7F-36F1-4862-BE59-E76058CB0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96" y="753228"/>
            <a:ext cx="9594386" cy="10809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STEPS TOWARD PERSONALIZED MEDICINE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58FA1-0CBE-45EF-BA6A-9E80BE7C2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106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</a:rPr>
              <a:t>Personalized medicine focuses on </a:t>
            </a:r>
            <a:r>
              <a:rPr lang="en-US" sz="2800" b="1" dirty="0">
                <a:solidFill>
                  <a:srgbClr val="FF0000"/>
                </a:solidFill>
              </a:rPr>
              <a:t>individualized drug treatment </a:t>
            </a:r>
            <a:r>
              <a:rPr lang="en-US" sz="2800" dirty="0">
                <a:solidFill>
                  <a:schemeClr val="tx1"/>
                </a:solidFill>
              </a:rPr>
              <a:t>according to each patient’s molecular diagnosis and genetic makeup</a:t>
            </a:r>
            <a:r>
              <a:rPr lang="en-US" sz="2800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</a:rPr>
              <a:t>Individualized drug therapy involves </a:t>
            </a:r>
            <a:r>
              <a:rPr lang="en-US" sz="2800" b="1" dirty="0">
                <a:solidFill>
                  <a:srgbClr val="FF0000"/>
                </a:solidFill>
              </a:rPr>
              <a:t>appropriate drug selection and rational dosage adjustment </a:t>
            </a:r>
            <a:r>
              <a:rPr lang="en-US" sz="2800" dirty="0">
                <a:solidFill>
                  <a:schemeClr val="tx1"/>
                </a:solidFill>
              </a:rPr>
              <a:t>to optimize therapeutic response</a:t>
            </a:r>
            <a:r>
              <a:rPr lang="en-US" sz="2800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</a:rPr>
              <a:t>These drugs can be personalized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FF0000"/>
                </a:solidFill>
              </a:rPr>
              <a:t>Prodrugs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FF0000"/>
                </a:solidFill>
              </a:rPr>
              <a:t>Drugs with a narrow therapeutic index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FF0000"/>
                </a:solidFill>
              </a:rPr>
              <a:t>Drugs that target a key molecule or a critical pathway 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7FA67-914B-45C7-A26F-5CD098797957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3692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E9BBF-CCBB-409A-91F9-FA1F28BFB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FF0000"/>
                </a:solidFill>
              </a:rPr>
              <a:t>Drug safety </a:t>
            </a:r>
            <a:r>
              <a:rPr lang="en-US" sz="3200" dirty="0">
                <a:solidFill>
                  <a:schemeClr val="tx1"/>
                </a:solidFill>
              </a:rPr>
              <a:t>is always the area of primary concern, in which patients can benefit from pharmacogenetics and pharmacogenomics.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 err="1">
                <a:solidFill>
                  <a:schemeClr val="tx1"/>
                </a:solidFill>
              </a:rPr>
              <a:t>Tumour</a:t>
            </a:r>
            <a:r>
              <a:rPr lang="en-US" sz="3200" dirty="0">
                <a:solidFill>
                  <a:schemeClr val="tx1"/>
                </a:solidFill>
              </a:rPr>
              <a:t> responses to the inhibitors of oncogenic tyrosine kinases are associated with the presence of activating mutations within the genes encoding the target kinases, </a:t>
            </a:r>
            <a:r>
              <a:rPr lang="en-US" sz="3200" b="1" dirty="0">
                <a:solidFill>
                  <a:srgbClr val="FF0000"/>
                </a:solidFill>
              </a:rPr>
              <a:t>targeted cancer therapy is therefore a promising individualized drug therapy.</a:t>
            </a:r>
            <a:endParaRPr lang="en-IN" sz="3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FD51A-B7BB-48E7-AD22-BA1891834908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3819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6A15-9283-4299-A99C-B106961D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ROCHE AMPLI CHIP CYP450 ARRAY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BE397-545A-4E2D-BEAF-6C877F544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This was designed to analyze two genes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CYP2C19 and CYP2D6</a:t>
            </a:r>
            <a:r>
              <a:rPr lang="en-US" dirty="0"/>
              <a:t>, </a:t>
            </a:r>
            <a:r>
              <a:rPr lang="en-US" dirty="0">
                <a:solidFill>
                  <a:schemeClr val="tx1"/>
                </a:solidFill>
              </a:rPr>
              <a:t>that encode drug-metabolizing enzymes involved in the metabolism of approximately </a:t>
            </a:r>
            <a:r>
              <a:rPr lang="en-US" b="1" dirty="0">
                <a:solidFill>
                  <a:srgbClr val="FF0000"/>
                </a:solidFill>
              </a:rPr>
              <a:t>25%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of all prescribed drugs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BE70FC3-B598-4F48-BCC4-C16E37263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9" t="14830" r="19422" b="13441"/>
          <a:stretch/>
        </p:blipFill>
        <p:spPr bwMode="auto">
          <a:xfrm>
            <a:off x="6595203" y="2752078"/>
            <a:ext cx="3676261" cy="350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xamples of drugs where pharmacogenomics testing is useful are&#10;listed in this Table&#10;Shahid Chamran university of Ahvaz&#10; ">
            <a:extLst>
              <a:ext uri="{FF2B5EF4-FFF2-40B4-BE49-F238E27FC236}">
                <a16:creationId xmlns:a16="http://schemas.microsoft.com/office/drawing/2014/main" id="{FCEC9C71-43D9-4FFB-A73E-3B0CFEC3E9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3" t="3735" r="1920" b="2211"/>
          <a:stretch/>
        </p:blipFill>
        <p:spPr bwMode="auto">
          <a:xfrm>
            <a:off x="1548380" y="2681056"/>
            <a:ext cx="4865363" cy="35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A1D8F-2FDE-47E0-9016-0032837E52C4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17045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nclusions&#10;• Individualized medicine based on personal&#10;genotypes remains a glimpse at the future.&#10;• It will not be long b...">
            <a:extLst>
              <a:ext uri="{FF2B5EF4-FFF2-40B4-BE49-F238E27FC236}">
                <a16:creationId xmlns:a16="http://schemas.microsoft.com/office/drawing/2014/main" id="{CAE5AD44-701D-42EE-B29E-23BDED9C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23489" r="4664" b="5879"/>
          <a:stretch/>
        </p:blipFill>
        <p:spPr bwMode="auto">
          <a:xfrm>
            <a:off x="1038687" y="603682"/>
            <a:ext cx="10031767" cy="529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021626-B26B-4DDC-821B-18BECCAB17E6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27646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90D8-1B6D-4825-B396-1B0937CD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CHALLENGES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539E-1FF6-4105-92B3-E88C5B3B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345" y="1873726"/>
            <a:ext cx="10058400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tx1"/>
                </a:solidFill>
              </a:rPr>
              <a:t>The response of particular drug is effected by </a:t>
            </a:r>
            <a:r>
              <a:rPr lang="en-US" sz="3200" b="1" dirty="0">
                <a:solidFill>
                  <a:srgbClr val="FF0000"/>
                </a:solidFill>
              </a:rPr>
              <a:t>multiple factors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1"/>
                </a:solidFill>
              </a:rPr>
              <a:t>a single genetic variation is only one of them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tx1"/>
                </a:solidFill>
              </a:rPr>
              <a:t>A particular genetic variant may increase the chance of a certain adverse reaction or toxicity of a drug but it is not the rule always, as the effect of the drug affected by multiple factor including </a:t>
            </a:r>
            <a:r>
              <a:rPr lang="en-US" sz="3200" b="1" dirty="0">
                <a:solidFill>
                  <a:srgbClr val="FF0000"/>
                </a:solidFill>
              </a:rPr>
              <a:t>food,environment</a:t>
            </a:r>
            <a:r>
              <a:rPr lang="en-US" sz="3200" dirty="0"/>
              <a:t>,</a:t>
            </a:r>
            <a:r>
              <a:rPr lang="en-US" sz="3200" dirty="0">
                <a:solidFill>
                  <a:schemeClr val="tx1"/>
                </a:solidFill>
              </a:rPr>
              <a:t>interaction with other,etc.As a result, </a:t>
            </a:r>
            <a:r>
              <a:rPr lang="en-US" sz="3200" b="1" dirty="0">
                <a:solidFill>
                  <a:srgbClr val="FF0000"/>
                </a:solidFill>
              </a:rPr>
              <a:t>genetic variant may not always experience a certain adverse reaction to a particular drug, </a:t>
            </a:r>
            <a:r>
              <a:rPr lang="en-US" sz="3200" dirty="0">
                <a:solidFill>
                  <a:schemeClr val="tx1"/>
                </a:solidFill>
              </a:rPr>
              <a:t>though it is theoretically possible</a:t>
            </a:r>
            <a:r>
              <a:rPr lang="en-US" sz="3200" dirty="0"/>
              <a:t>.</a:t>
            </a:r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ECCA3-7816-4713-B04D-443929EE47DA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19948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3F11B-5E35-477E-A2DB-1A72F3777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438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</a:rPr>
              <a:t>A number of interacting </a:t>
            </a:r>
            <a:r>
              <a:rPr lang="en-US" sz="2800" b="1" dirty="0">
                <a:solidFill>
                  <a:srgbClr val="FF0000"/>
                </a:solidFill>
              </a:rPr>
              <a:t>genetic and environmental factors </a:t>
            </a:r>
            <a:r>
              <a:rPr lang="en-US" sz="2800" dirty="0">
                <a:solidFill>
                  <a:schemeClr val="tx1"/>
                </a:solidFill>
              </a:rPr>
              <a:t>that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may influence the response to a drug</a:t>
            </a:r>
            <a:r>
              <a:rPr lang="en-US" sz="2800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FF0000"/>
                </a:solidFill>
              </a:rPr>
              <a:t>Lack of suitable test </a:t>
            </a:r>
            <a:r>
              <a:rPr lang="en-US" sz="2800" dirty="0">
                <a:solidFill>
                  <a:schemeClr val="tx1"/>
                </a:solidFill>
              </a:rPr>
              <a:t>to detect the genetic variation</a:t>
            </a:r>
            <a:r>
              <a:rPr lang="en-US" sz="2800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</a:rPr>
              <a:t>If test is available then its </a:t>
            </a:r>
            <a:r>
              <a:rPr lang="en-US" sz="2800" b="1" dirty="0">
                <a:solidFill>
                  <a:srgbClr val="FF0000"/>
                </a:solidFill>
              </a:rPr>
              <a:t>cost-effectiveness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may be a burden in implementing such as routine care in country like India.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</a:rPr>
              <a:t>Regulatory agencies should construct regulation to </a:t>
            </a:r>
            <a:r>
              <a:rPr lang="en-US" sz="2800" b="1" dirty="0">
                <a:solidFill>
                  <a:srgbClr val="FF0000"/>
                </a:solidFill>
              </a:rPr>
              <a:t>assess, consider and license </a:t>
            </a:r>
            <a:r>
              <a:rPr lang="en-US" sz="2800" dirty="0">
                <a:solidFill>
                  <a:schemeClr val="tx1"/>
                </a:solidFill>
              </a:rPr>
              <a:t>pharmacogenetic products</a:t>
            </a:r>
            <a:r>
              <a:rPr lang="en-US" sz="2800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</a:rPr>
              <a:t>Exploring sensitive information on someone’s genetic makeup and data sharing may rise </a:t>
            </a:r>
            <a:r>
              <a:rPr lang="en-US" sz="2800" b="1" dirty="0">
                <a:solidFill>
                  <a:srgbClr val="FF0000"/>
                </a:solidFill>
              </a:rPr>
              <a:t>privacy, security and ethical issues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A5A5F-B032-4513-9469-35D86BFF7D1F}"/>
              </a:ext>
            </a:extLst>
          </p:cNvPr>
          <p:cNvSpPr txBox="1"/>
          <p:nvPr/>
        </p:nvSpPr>
        <p:spPr>
          <a:xfrm>
            <a:off x="1097280" y="933062"/>
            <a:ext cx="10058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latin typeface="+mn-lt"/>
              </a:rPr>
              <a:t>CHALLENGES – Contd</a:t>
            </a:r>
            <a:r>
              <a:rPr lang="en-US" sz="4800" b="1" dirty="0"/>
              <a:t>.</a:t>
            </a:r>
            <a:endParaRPr lang="en-IN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C7AC2-0170-4A62-8AC7-70A88384582B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6404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5235-D510-4C48-B934-A4BC99B2E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FF0000"/>
                </a:solidFill>
              </a:rPr>
              <a:t>Reimbursement pathway </a:t>
            </a:r>
            <a:r>
              <a:rPr lang="en-US" sz="2800" dirty="0">
                <a:solidFill>
                  <a:schemeClr val="tx1"/>
                </a:solidFill>
              </a:rPr>
              <a:t>of such testing is not established.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FF0000"/>
                </a:solidFill>
              </a:rPr>
              <a:t>Clinicians not always aware </a:t>
            </a:r>
            <a:r>
              <a:rPr lang="en-US" sz="2800" dirty="0">
                <a:solidFill>
                  <a:schemeClr val="tx1"/>
                </a:solidFill>
              </a:rPr>
              <a:t>of tests availability, associated drugs and their outcome, i.e. about core pharmacology.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</a:rPr>
              <a:t>Finally, the field of pharmacogenomics is still in its </a:t>
            </a:r>
            <a:r>
              <a:rPr lang="en-US" sz="2800" b="1" dirty="0">
                <a:solidFill>
                  <a:srgbClr val="FF0000"/>
                </a:solidFill>
              </a:rPr>
              <a:t>infancy</a:t>
            </a:r>
            <a:r>
              <a:rPr lang="en-US" sz="2800" dirty="0"/>
              <a:t>. </a:t>
            </a:r>
            <a:r>
              <a:rPr lang="en-US" sz="2800" dirty="0">
                <a:solidFill>
                  <a:schemeClr val="tx1"/>
                </a:solidFill>
              </a:rPr>
              <a:t>Till now there is limited knowledge about gene-drug interaction</a:t>
            </a:r>
            <a:r>
              <a:rPr lang="en-US" sz="2800" dirty="0"/>
              <a:t>.</a:t>
            </a:r>
            <a:endParaRPr lang="en-IN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5A1B2-3EF8-492E-875E-0D5AC6CF0BD9}"/>
              </a:ext>
            </a:extLst>
          </p:cNvPr>
          <p:cNvSpPr txBox="1"/>
          <p:nvPr/>
        </p:nvSpPr>
        <p:spPr>
          <a:xfrm>
            <a:off x="1097280" y="921011"/>
            <a:ext cx="100583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latin typeface="+mn-lt"/>
              </a:rPr>
              <a:t>CHALLENGES – Contd</a:t>
            </a:r>
            <a:r>
              <a:rPr lang="en-US" sz="4800" b="1" dirty="0"/>
              <a:t>.</a:t>
            </a:r>
            <a:endParaRPr lang="en-IN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9846B-EDD9-4A8B-BE4D-4547D1CF348D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31937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harmacogenomics">
            <a:extLst>
              <a:ext uri="{FF2B5EF4-FFF2-40B4-BE49-F238E27FC236}">
                <a16:creationId xmlns:a16="http://schemas.microsoft.com/office/drawing/2014/main" id="{D2C8B6B4-9595-455D-9042-0353B44FF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31" y="0"/>
            <a:ext cx="10182687" cy="613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45209C-5AE5-460E-8F48-2E3B90105E65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49982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armacogenetics">
            <a:extLst>
              <a:ext uri="{FF2B5EF4-FFF2-40B4-BE49-F238E27FC236}">
                <a16:creationId xmlns:a16="http://schemas.microsoft.com/office/drawing/2014/main" id="{65F24717-FD75-4A3D-92C5-50D23B9CA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9" y="214786"/>
            <a:ext cx="10283893" cy="603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7109ED-646C-4C34-92B1-8D4F39CBEE91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836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29A7-BD89-4D73-AB6E-A1869EC55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DIFFERENT EFFECTS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Picture 2" descr="Adequate&#10;therapeutic&#10;response&#10;No response&#10;Adverse effect&#10; ">
            <a:extLst>
              <a:ext uri="{FF2B5EF4-FFF2-40B4-BE49-F238E27FC236}">
                <a16:creationId xmlns:a16="http://schemas.microsoft.com/office/drawing/2014/main" id="{1F4D4740-A8F7-4479-A492-B9271F70A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" t="10644" r="5900" b="13141"/>
          <a:stretch/>
        </p:blipFill>
        <p:spPr bwMode="auto">
          <a:xfrm>
            <a:off x="1695634" y="1827211"/>
            <a:ext cx="9090735" cy="445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4DD2E9-7462-483F-9BA9-01470E50A788}"/>
              </a:ext>
            </a:extLst>
          </p:cNvPr>
          <p:cNvSpPr txBox="1"/>
          <p:nvPr/>
        </p:nvSpPr>
        <p:spPr>
          <a:xfrm>
            <a:off x="11243388" y="286603"/>
            <a:ext cx="29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37383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ank You for &#10;your Attention! &#10;">
            <a:extLst>
              <a:ext uri="{FF2B5EF4-FFF2-40B4-BE49-F238E27FC236}">
                <a16:creationId xmlns:a16="http://schemas.microsoft.com/office/drawing/2014/main" id="{2CD0B227-33CA-4CF0-BEF8-49EFDB19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53" y="298580"/>
            <a:ext cx="10020805" cy="585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61E2AC-F8C4-4791-AF6E-A9CC572E5564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1507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818429-11A6-4796-A47A-E01085836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813" y="342161"/>
            <a:ext cx="10058400" cy="145075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SCOPE OF PHARMACOGENOMICS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2" descr="10&#10; In today's world, only 30-60% of drugs work effectively to rid of&#10;a patient's illness. However, with the application ...">
            <a:extLst>
              <a:ext uri="{FF2B5EF4-FFF2-40B4-BE49-F238E27FC236}">
                <a16:creationId xmlns:a16="http://schemas.microsoft.com/office/drawing/2014/main" id="{F5CEEB83-8A71-426A-82FA-E970F0D9C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" t="1731" r="2846" b="28524"/>
          <a:stretch/>
        </p:blipFill>
        <p:spPr bwMode="auto">
          <a:xfrm>
            <a:off x="1278384" y="1882065"/>
            <a:ext cx="9392576" cy="431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72F40-994E-4437-9044-EFBCDD7BB357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32429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40 &#10;…Angelina Jolie Effect &#10;Mutation in BRCA1 and BRCA2 shows 45 to &#10;90%chance to develop breast cancer &#10;Jolie’s announcem...">
            <a:extLst>
              <a:ext uri="{FF2B5EF4-FFF2-40B4-BE49-F238E27FC236}">
                <a16:creationId xmlns:a16="http://schemas.microsoft.com/office/drawing/2014/main" id="{C3FAD375-614E-4E89-9E72-AC07877C4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9"/>
          <a:stretch/>
        </p:blipFill>
        <p:spPr bwMode="auto">
          <a:xfrm>
            <a:off x="618177" y="103724"/>
            <a:ext cx="10245826" cy="590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2D4643-B237-4754-B245-B4FD42552000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67944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Benefits of &#10;pharmacogenomics &#10;41 &#10; ">
            <a:extLst>
              <a:ext uri="{FF2B5EF4-FFF2-40B4-BE49-F238E27FC236}">
                <a16:creationId xmlns:a16="http://schemas.microsoft.com/office/drawing/2014/main" id="{AE6D0DBF-0F8C-49E2-80EB-51B65731E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7"/>
          <a:stretch/>
        </p:blipFill>
        <p:spPr bwMode="auto">
          <a:xfrm>
            <a:off x="680321" y="401216"/>
            <a:ext cx="10759010" cy="538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18F637-8F54-4047-B8F3-3A4A4AF24370}"/>
              </a:ext>
            </a:extLst>
          </p:cNvPr>
          <p:cNvSpPr txBox="1"/>
          <p:nvPr/>
        </p:nvSpPr>
        <p:spPr>
          <a:xfrm>
            <a:off x="11277599" y="286602"/>
            <a:ext cx="9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33110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harmacogenomics">
            <a:extLst>
              <a:ext uri="{FF2B5EF4-FFF2-40B4-BE49-F238E27FC236}">
                <a16:creationId xmlns:a16="http://schemas.microsoft.com/office/drawing/2014/main" id="{3EBA5ED5-57DB-401F-8FDC-424888E1D8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9" t="176" r="20171"/>
          <a:stretch/>
        </p:blipFill>
        <p:spPr bwMode="auto">
          <a:xfrm>
            <a:off x="587828" y="149290"/>
            <a:ext cx="11016342" cy="670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harmacogenomics">
            <a:extLst>
              <a:ext uri="{FF2B5EF4-FFF2-40B4-BE49-F238E27FC236}">
                <a16:creationId xmlns:a16="http://schemas.microsoft.com/office/drawing/2014/main" id="{B0193DD1-6FA9-4579-AA47-901B85255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 t="12199" r="51095" b="6902"/>
          <a:stretch/>
        </p:blipFill>
        <p:spPr bwMode="auto">
          <a:xfrm>
            <a:off x="587828" y="177283"/>
            <a:ext cx="2640564" cy="33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253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ee the source image">
            <a:extLst>
              <a:ext uri="{FF2B5EF4-FFF2-40B4-BE49-F238E27FC236}">
                <a16:creationId xmlns:a16="http://schemas.microsoft.com/office/drawing/2014/main" id="{811CB804-A1B9-4543-95F8-FCE138536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51" y="185252"/>
            <a:ext cx="10553466" cy="602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775B5-960F-4731-ACA0-6E30674576FB}"/>
              </a:ext>
            </a:extLst>
          </p:cNvPr>
          <p:cNvSpPr txBox="1"/>
          <p:nvPr/>
        </p:nvSpPr>
        <p:spPr>
          <a:xfrm>
            <a:off x="11187404" y="335902"/>
            <a:ext cx="39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0234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harmacogenomics Concept&#10; ">
            <a:extLst>
              <a:ext uri="{FF2B5EF4-FFF2-40B4-BE49-F238E27FC236}">
                <a16:creationId xmlns:a16="http://schemas.microsoft.com/office/drawing/2014/main" id="{56A9A059-B9D9-4D40-835B-15CB55E07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" t="23721" r="3835" b="12472"/>
          <a:stretch/>
        </p:blipFill>
        <p:spPr bwMode="auto">
          <a:xfrm>
            <a:off x="506027" y="530305"/>
            <a:ext cx="10955045" cy="547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18C64B-EB4F-4220-9D93-F579EBA33A15}"/>
              </a:ext>
            </a:extLst>
          </p:cNvPr>
          <p:cNvSpPr txBox="1"/>
          <p:nvPr/>
        </p:nvSpPr>
        <p:spPr>
          <a:xfrm>
            <a:off x="11461072" y="139959"/>
            <a:ext cx="44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746159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11856</TotalTime>
  <Words>2462</Words>
  <Application>Microsoft Office PowerPoint</Application>
  <PresentationFormat>Widescreen</PresentationFormat>
  <Paragraphs>371</Paragraphs>
  <Slides>74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 Black</vt:lpstr>
      <vt:lpstr>Calibri</vt:lpstr>
      <vt:lpstr>Calibri (Body)</vt:lpstr>
      <vt:lpstr>Calibri Light</vt:lpstr>
      <vt:lpstr>Wingdings</vt:lpstr>
      <vt:lpstr>Retrospect</vt:lpstr>
      <vt:lpstr>PHARMACOGENOMICS</vt:lpstr>
      <vt:lpstr>PHARMACOGENETICS</vt:lpstr>
      <vt:lpstr>PHARMACOGENOMICS</vt:lpstr>
      <vt:lpstr>                         DIFFERENCE</vt:lpstr>
      <vt:lpstr>                    WHY   ? ?  ?  ?   ?    ?</vt:lpstr>
      <vt:lpstr>        VARIATION IN DRUG RESPONSES</vt:lpstr>
      <vt:lpstr>            DIFFERENT EFFECTS</vt:lpstr>
      <vt:lpstr>PowerPoint Presentation</vt:lpstr>
      <vt:lpstr>PowerPoint Presentation</vt:lpstr>
      <vt:lpstr>PowerPoint Presentation</vt:lpstr>
      <vt:lpstr>PowerPoint Presentation</vt:lpstr>
      <vt:lpstr>HISTORY</vt:lpstr>
      <vt:lpstr>                        CPIC GUIDELINES</vt:lpstr>
      <vt:lpstr>PowerPoint Presentation</vt:lpstr>
      <vt:lpstr>PowerPoint Presentation</vt:lpstr>
      <vt:lpstr>PowerPoint Presentation</vt:lpstr>
      <vt:lpstr>PRIMARY AIM</vt:lpstr>
      <vt:lpstr>PowerPoint Presentation</vt:lpstr>
      <vt:lpstr>CAN WE PERSONALIZE ALL DRUGS?</vt:lpstr>
      <vt:lpstr>HURDLES IN THE PATH</vt:lpstr>
      <vt:lpstr>PowerPoint Presentation</vt:lpstr>
      <vt:lpstr>PowerPoint Presentation</vt:lpstr>
      <vt:lpstr>GENETIC VARIABILITY</vt:lpstr>
      <vt:lpstr>SINGLE NUCLEOTIDE POLYMORPHISM</vt:lpstr>
      <vt:lpstr>PowerPoint Presentation</vt:lpstr>
      <vt:lpstr>PowerPoint Presentation</vt:lpstr>
      <vt:lpstr>PowerPoint Presentation</vt:lpstr>
      <vt:lpstr>PowerPoint Presentation</vt:lpstr>
      <vt:lpstr>CLASSIFICATION OF VARIANTS</vt:lpstr>
      <vt:lpstr>PowerPoint Presentation</vt:lpstr>
      <vt:lpstr>PHARMACOKINETIC VARIATIONS</vt:lpstr>
      <vt:lpstr>PHARMACODYNAMIC VARIATIONS</vt:lpstr>
      <vt:lpstr>METABOLIZERS</vt:lpstr>
      <vt:lpstr>PowerPoint Presentation</vt:lpstr>
      <vt:lpstr>WARFARIN</vt:lpstr>
      <vt:lpstr>PowerPoint Presentation</vt:lpstr>
      <vt:lpstr>WARFARIN</vt:lpstr>
      <vt:lpstr>PowerPoint Presentation</vt:lpstr>
      <vt:lpstr>PHENYTOIN</vt:lpstr>
      <vt:lpstr>PHENYTOIN/CARBAMAZEPINE</vt:lpstr>
      <vt:lpstr>CODEINE</vt:lpstr>
      <vt:lpstr>CODEINE</vt:lpstr>
      <vt:lpstr>TACROLIMUS</vt:lpstr>
      <vt:lpstr>ISONIAZID-INDUCED NEUROPATHY/HEPATOTOXICITY</vt:lpstr>
      <vt:lpstr>PowerPoint Presentation</vt:lpstr>
      <vt:lpstr>THIOPURINE DRUGS</vt:lpstr>
      <vt:lpstr>5-FLUOROURACIL/CAPECITABINE:</vt:lpstr>
      <vt:lpstr>IRINOTECAN</vt:lpstr>
      <vt:lpstr>SUCCINYL CHOLINE</vt:lpstr>
      <vt:lpstr>HALOTHANE</vt:lpstr>
      <vt:lpstr>TRASTUZUMAB &amp; CETUXIMAB</vt:lpstr>
      <vt:lpstr>IMATINIB</vt:lpstr>
      <vt:lpstr>PowerPoint Presentation</vt:lpstr>
      <vt:lpstr>  ERLOTINIB &amp; GEFITINIB </vt:lpstr>
      <vt:lpstr>PowerPoint Presentation</vt:lpstr>
      <vt:lpstr>SALBUTAMOL</vt:lpstr>
      <vt:lpstr>PowerPoint Presentation</vt:lpstr>
      <vt:lpstr>ERYTHROMYCIN,CISAPRIDE, CLARITHROMYCIN,QUINIDINE</vt:lpstr>
      <vt:lpstr>THE DOPAMINE D4 RECEPTOR</vt:lpstr>
      <vt:lpstr>PowerPoint Presentation</vt:lpstr>
      <vt:lpstr>STEPS TOWARD PERSONALIZED MEDICINE</vt:lpstr>
      <vt:lpstr>PowerPoint Presentation</vt:lpstr>
      <vt:lpstr>ROCHE AMPLI CHIP CYP450 ARRAY</vt:lpstr>
      <vt:lpstr>PowerPoint Presentation</vt:lpstr>
      <vt:lpstr>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SCOPE OF PHARMACOGENOMICS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PHARMACOGENOMICS</dc:title>
  <dc:creator>Aravinth Rajendran</dc:creator>
  <cp:lastModifiedBy>Aravinth Rajendran</cp:lastModifiedBy>
  <cp:revision>270</cp:revision>
  <dcterms:created xsi:type="dcterms:W3CDTF">2021-05-20T05:43:47Z</dcterms:created>
  <dcterms:modified xsi:type="dcterms:W3CDTF">2021-08-05T03:50:07Z</dcterms:modified>
</cp:coreProperties>
</file>